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8" r:id="rId1"/>
  </p:sldMasterIdLst>
  <p:notesMasterIdLst>
    <p:notesMasterId r:id="rId36"/>
  </p:notesMasterIdLst>
  <p:sldIdLst>
    <p:sldId id="256" r:id="rId2"/>
    <p:sldId id="268" r:id="rId3"/>
    <p:sldId id="337" r:id="rId4"/>
    <p:sldId id="339" r:id="rId5"/>
    <p:sldId id="338" r:id="rId6"/>
    <p:sldId id="341" r:id="rId7"/>
    <p:sldId id="342" r:id="rId8"/>
    <p:sldId id="356" r:id="rId9"/>
    <p:sldId id="364" r:id="rId10"/>
    <p:sldId id="345" r:id="rId11"/>
    <p:sldId id="346" r:id="rId12"/>
    <p:sldId id="347" r:id="rId13"/>
    <p:sldId id="348" r:id="rId14"/>
    <p:sldId id="344" r:id="rId15"/>
    <p:sldId id="350" r:id="rId16"/>
    <p:sldId id="340" r:id="rId17"/>
    <p:sldId id="329" r:id="rId18"/>
    <p:sldId id="349" r:id="rId19"/>
    <p:sldId id="360" r:id="rId20"/>
    <p:sldId id="361" r:id="rId21"/>
    <p:sldId id="359" r:id="rId22"/>
    <p:sldId id="332" r:id="rId23"/>
    <p:sldId id="335" r:id="rId24"/>
    <p:sldId id="358" r:id="rId25"/>
    <p:sldId id="351" r:id="rId26"/>
    <p:sldId id="352" r:id="rId27"/>
    <p:sldId id="353" r:id="rId28"/>
    <p:sldId id="354" r:id="rId29"/>
    <p:sldId id="357" r:id="rId30"/>
    <p:sldId id="362" r:id="rId31"/>
    <p:sldId id="363" r:id="rId32"/>
    <p:sldId id="365" r:id="rId33"/>
    <p:sldId id="366" r:id="rId34"/>
    <p:sldId id="355" r:id="rId35"/>
  </p:sldIdLst>
  <p:sldSz cx="9144000" cy="5143500" type="screen16x9"/>
  <p:notesSz cx="6858000" cy="9144000"/>
  <p:embeddedFontLst>
    <p:embeddedFont>
      <p:font typeface="Calibri" panose="020F0502020204030204" pitchFamily="34" charset="0"/>
      <p:regular r:id="rId37"/>
      <p:bold r:id="rId38"/>
      <p:italic r:id="rId39"/>
      <p:boldItalic r:id="rId40"/>
    </p:embeddedFont>
    <p:embeddedFont>
      <p:font typeface="Fira Code" panose="020B0809050000020004" pitchFamily="49" charset="0"/>
      <p:regular r:id="rId41"/>
      <p:bold r:id="rId42"/>
    </p:embeddedFont>
    <p:embeddedFont>
      <p:font typeface="Roboto Slab" pitchFamily="2" charset="0"/>
      <p:regular r:id="rId43"/>
      <p:bold r:id="rId44"/>
    </p:embeddedFont>
    <p:embeddedFont>
      <p:font typeface="Source Sans Pro" panose="020B0503030403020204" pitchFamily="34" charset="0"/>
      <p:regular r:id="rId45"/>
      <p:bold r:id="rId46"/>
      <p:italic r:id="rId47"/>
      <p:boldItalic r:id="rId4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1EA"/>
    <a:srgbClr val="BBE2F9"/>
    <a:srgbClr val="93D0F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01FB10D-A61A-4DE4-8506-F670E7A89527}">
  <a:tblStyle styleId="{701FB10D-A61A-4DE4-8506-F670E7A89527}"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6398DAF6-0271-4389-B3DC-BA433CC306D7}"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66" d="100"/>
          <a:sy n="66" d="100"/>
        </p:scale>
        <p:origin x="3120" y="9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3.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6.fntdata"/><Relationship Id="rId47" Type="http://schemas.openxmlformats.org/officeDocument/2006/relationships/font" Target="fonts/font11.fntdata"/><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1.fntdata"/><Relationship Id="rId40" Type="http://schemas.openxmlformats.org/officeDocument/2006/relationships/font" Target="fonts/font4.fntdata"/><Relationship Id="rId45" Type="http://schemas.openxmlformats.org/officeDocument/2006/relationships/font" Target="fonts/font9.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8.fntdata"/><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7.fntdata"/><Relationship Id="rId48" Type="http://schemas.openxmlformats.org/officeDocument/2006/relationships/font" Target="fonts/font12.fntdata"/><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2.fntdata"/><Relationship Id="rId46" Type="http://schemas.openxmlformats.org/officeDocument/2006/relationships/font" Target="fonts/font10.fntdata"/><Relationship Id="rId20" Type="http://schemas.openxmlformats.org/officeDocument/2006/relationships/slide" Target="slides/slide19.xml"/><Relationship Id="rId41"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3107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ge7f9c668d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9" name="Google Shape;469;ge7f9c668d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252113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940182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ge7f9c668d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9" name="Google Shape;469;ge7f9c668d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910229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221850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362827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85092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ge7f9c668d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9" name="Google Shape;469;ge7f9c668d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327325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ge7f9c668d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9" name="Google Shape;469;ge7f9c668d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364078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385582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0"/>
        <p:cNvGrpSpPr/>
        <p:nvPr/>
      </p:nvGrpSpPr>
      <p:grpSpPr>
        <a:xfrm>
          <a:off x="0" y="0"/>
          <a:ext cx="0" cy="0"/>
          <a:chOff x="0" y="0"/>
          <a:chExt cx="0" cy="0"/>
        </a:xfrm>
      </p:grpSpPr>
      <p:sp>
        <p:nvSpPr>
          <p:cNvPr id="811" name="Google Shape;811;ge7b3cc9d39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2" name="Google Shape;812;ge7b3cc9d39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ge7f9c668d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9" name="Google Shape;469;ge7f9c668d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203470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172876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0776388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4979883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0603355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0469186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ge7f9c668d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9" name="Google Shape;469;ge7f9c668d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616806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856682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ge7f9c668d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9" name="Google Shape;469;ge7f9c668d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6741752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248261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6686257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5461067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ge7f9c668d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9" name="Google Shape;469;ge7f9c668d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5233896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4024271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10749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295296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154744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624727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42772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658428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473805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210127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1700185" y="1991850"/>
            <a:ext cx="5807400" cy="1159800"/>
          </a:xfrm>
          <a:prstGeom prst="rect">
            <a:avLst/>
          </a:prstGeom>
        </p:spPr>
        <p:txBody>
          <a:bodyPr spcFirstLastPara="1" wrap="square" lIns="91425" tIns="91425" rIns="91425" bIns="91425" anchor="ctr" anchorCtr="0">
            <a:noAutofit/>
          </a:bodyPr>
          <a:lstStyle>
            <a:lvl1pPr lvl="0">
              <a:spcBef>
                <a:spcPts val="0"/>
              </a:spcBef>
              <a:spcAft>
                <a:spcPts val="0"/>
              </a:spcAft>
              <a:buSzPts val="5800"/>
              <a:buNone/>
              <a:defRPr sz="5800" b="1"/>
            </a:lvl1pPr>
            <a:lvl2pPr lvl="1">
              <a:spcBef>
                <a:spcPts val="0"/>
              </a:spcBef>
              <a:spcAft>
                <a:spcPts val="0"/>
              </a:spcAft>
              <a:buSzPts val="5800"/>
              <a:buNone/>
              <a:defRPr sz="5800" b="1"/>
            </a:lvl2pPr>
            <a:lvl3pPr lvl="2">
              <a:spcBef>
                <a:spcPts val="0"/>
              </a:spcBef>
              <a:spcAft>
                <a:spcPts val="0"/>
              </a:spcAft>
              <a:buSzPts val="5800"/>
              <a:buNone/>
              <a:defRPr sz="5800" b="1"/>
            </a:lvl3pPr>
            <a:lvl4pPr lvl="3">
              <a:spcBef>
                <a:spcPts val="0"/>
              </a:spcBef>
              <a:spcAft>
                <a:spcPts val="0"/>
              </a:spcAft>
              <a:buSzPts val="5800"/>
              <a:buNone/>
              <a:defRPr sz="5800" b="1"/>
            </a:lvl4pPr>
            <a:lvl5pPr lvl="4">
              <a:spcBef>
                <a:spcPts val="0"/>
              </a:spcBef>
              <a:spcAft>
                <a:spcPts val="0"/>
              </a:spcAft>
              <a:buSzPts val="5800"/>
              <a:buNone/>
              <a:defRPr sz="5800" b="1"/>
            </a:lvl5pPr>
            <a:lvl6pPr lvl="5">
              <a:spcBef>
                <a:spcPts val="0"/>
              </a:spcBef>
              <a:spcAft>
                <a:spcPts val="0"/>
              </a:spcAft>
              <a:buSzPts val="5800"/>
              <a:buNone/>
              <a:defRPr sz="5800" b="1"/>
            </a:lvl6pPr>
            <a:lvl7pPr lvl="6">
              <a:spcBef>
                <a:spcPts val="0"/>
              </a:spcBef>
              <a:spcAft>
                <a:spcPts val="0"/>
              </a:spcAft>
              <a:buSzPts val="5800"/>
              <a:buNone/>
              <a:defRPr sz="5800" b="1"/>
            </a:lvl7pPr>
            <a:lvl8pPr lvl="7">
              <a:spcBef>
                <a:spcPts val="0"/>
              </a:spcBef>
              <a:spcAft>
                <a:spcPts val="0"/>
              </a:spcAft>
              <a:buSzPts val="5800"/>
              <a:buNone/>
              <a:defRPr sz="5800" b="1"/>
            </a:lvl8pPr>
            <a:lvl9pPr lvl="8">
              <a:spcBef>
                <a:spcPts val="0"/>
              </a:spcBef>
              <a:spcAft>
                <a:spcPts val="0"/>
              </a:spcAft>
              <a:buSzPts val="5800"/>
              <a:buNone/>
              <a:defRPr sz="5800" b="1"/>
            </a:lvl9pPr>
          </a:lstStyle>
          <a:p>
            <a:endParaRPr/>
          </a:p>
        </p:txBody>
      </p:sp>
      <p:sp>
        <p:nvSpPr>
          <p:cNvPr id="11" name="Google Shape;11;p2"/>
          <p:cNvSpPr/>
          <p:nvPr/>
        </p:nvSpPr>
        <p:spPr>
          <a:xfrm>
            <a:off x="7337531" y="4630074"/>
            <a:ext cx="96300" cy="96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7790243" y="4182401"/>
            <a:ext cx="96300" cy="96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8893253" y="3333348"/>
            <a:ext cx="57600" cy="576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8771302" y="4923775"/>
            <a:ext cx="96300" cy="96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2386266" y="508134"/>
            <a:ext cx="96300" cy="96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479460" y="2703980"/>
            <a:ext cx="96300" cy="96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261540" y="643097"/>
            <a:ext cx="96300" cy="96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507235" y="1080863"/>
            <a:ext cx="192600" cy="192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8314019" y="3625322"/>
            <a:ext cx="144300" cy="1440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8882858" y="4186761"/>
            <a:ext cx="144300" cy="1440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158313" y="1596559"/>
            <a:ext cx="57600" cy="576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1396483" y="226428"/>
            <a:ext cx="192600" cy="192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617492" y="2000594"/>
            <a:ext cx="57600" cy="576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3425273" y="387880"/>
            <a:ext cx="57600" cy="576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8014029" y="4567546"/>
            <a:ext cx="192600" cy="192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162"/>
        <p:cNvGrpSpPr/>
        <p:nvPr/>
      </p:nvGrpSpPr>
      <p:grpSpPr>
        <a:xfrm>
          <a:off x="0" y="0"/>
          <a:ext cx="0" cy="0"/>
          <a:chOff x="0" y="0"/>
          <a:chExt cx="0" cy="0"/>
        </a:xfrm>
      </p:grpSpPr>
      <p:sp>
        <p:nvSpPr>
          <p:cNvPr id="163" name="Google Shape;163;p10"/>
          <p:cNvSpPr txBox="1">
            <a:spLocks noGrp="1"/>
          </p:cNvSpPr>
          <p:nvPr>
            <p:ph type="title"/>
          </p:nvPr>
        </p:nvSpPr>
        <p:spPr>
          <a:xfrm>
            <a:off x="710125" y="542575"/>
            <a:ext cx="3861900" cy="1425000"/>
          </a:xfrm>
          <a:prstGeom prst="rect">
            <a:avLst/>
          </a:prstGeom>
        </p:spPr>
        <p:txBody>
          <a:bodyPr spcFirstLastPara="1" wrap="square" lIns="91425" tIns="91425" rIns="91425" bIns="91425" anchor="ctr" anchorCtr="0">
            <a:noAutofit/>
          </a:bodyPr>
          <a:lstStyle>
            <a:lvl1pPr lvl="0" rtl="0">
              <a:spcBef>
                <a:spcPts val="0"/>
              </a:spcBef>
              <a:spcAft>
                <a:spcPts val="0"/>
              </a:spcAft>
              <a:buSzPts val="4200"/>
              <a:buNone/>
              <a:defRPr/>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Tree>
    <p:extLst>
      <p:ext uri="{BB962C8B-B14F-4D97-AF65-F5344CB8AC3E}">
        <p14:creationId xmlns:p14="http://schemas.microsoft.com/office/powerpoint/2010/main" val="31397395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83"/>
        <p:cNvGrpSpPr/>
        <p:nvPr/>
      </p:nvGrpSpPr>
      <p:grpSpPr>
        <a:xfrm>
          <a:off x="0" y="0"/>
          <a:ext cx="0" cy="0"/>
          <a:chOff x="0" y="0"/>
          <a:chExt cx="0" cy="0"/>
        </a:xfrm>
      </p:grpSpPr>
    </p:spTree>
    <p:extLst>
      <p:ext uri="{BB962C8B-B14F-4D97-AF65-F5344CB8AC3E}">
        <p14:creationId xmlns:p14="http://schemas.microsoft.com/office/powerpoint/2010/main" val="16916569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48"/>
        <p:cNvGrpSpPr/>
        <p:nvPr/>
      </p:nvGrpSpPr>
      <p:grpSpPr>
        <a:xfrm>
          <a:off x="0" y="0"/>
          <a:ext cx="0" cy="0"/>
          <a:chOff x="0" y="0"/>
          <a:chExt cx="0" cy="0"/>
        </a:xfrm>
      </p:grpSpPr>
      <p:sp>
        <p:nvSpPr>
          <p:cNvPr id="49" name="Google Shape;49;p4"/>
          <p:cNvSpPr/>
          <p:nvPr/>
        </p:nvSpPr>
        <p:spPr>
          <a:xfrm>
            <a:off x="0" y="542575"/>
            <a:ext cx="9144000" cy="4058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4"/>
          <p:cNvSpPr/>
          <p:nvPr/>
        </p:nvSpPr>
        <p:spPr>
          <a:xfrm>
            <a:off x="4572000" y="0"/>
            <a:ext cx="4572000" cy="592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4"/>
          <p:cNvSpPr txBox="1">
            <a:spLocks noGrp="1"/>
          </p:cNvSpPr>
          <p:nvPr>
            <p:ph type="title"/>
          </p:nvPr>
        </p:nvSpPr>
        <p:spPr>
          <a:xfrm>
            <a:off x="1143250" y="582700"/>
            <a:ext cx="7290600" cy="5412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52" name="Google Shape;52;p4"/>
          <p:cNvSpPr txBox="1">
            <a:spLocks noGrp="1"/>
          </p:cNvSpPr>
          <p:nvPr>
            <p:ph type="body" idx="1"/>
          </p:nvPr>
        </p:nvSpPr>
        <p:spPr>
          <a:xfrm>
            <a:off x="1464250" y="1063175"/>
            <a:ext cx="6969600" cy="3416400"/>
          </a:xfrm>
          <a:prstGeom prst="rect">
            <a:avLst/>
          </a:prstGeom>
        </p:spPr>
        <p:txBody>
          <a:bodyPr spcFirstLastPara="1" wrap="square" lIns="91425" tIns="91425" rIns="91425" bIns="91425" anchor="ctr" anchorCtr="0">
            <a:noAutofit/>
          </a:bodyPr>
          <a:lstStyle>
            <a:lvl1pPr marL="457200" lvl="0" indent="-317500">
              <a:spcBef>
                <a:spcPts val="0"/>
              </a:spcBef>
              <a:spcAft>
                <a:spcPts val="0"/>
              </a:spcAft>
              <a:buSzPts val="1400"/>
              <a:buChar char="∗"/>
              <a:defRPr sz="1000"/>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53" name="Google Shape;53;p4"/>
          <p:cNvSpPr txBox="1"/>
          <p:nvPr/>
        </p:nvSpPr>
        <p:spPr>
          <a:xfrm>
            <a:off x="710125" y="7459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a:t>
            </a:r>
            <a:endParaRPr>
              <a:solidFill>
                <a:srgbClr val="707070"/>
              </a:solidFill>
              <a:latin typeface="Fira Code"/>
              <a:ea typeface="Fira Code"/>
              <a:cs typeface="Fira Code"/>
              <a:sym typeface="Fira Code"/>
            </a:endParaRPr>
          </a:p>
        </p:txBody>
      </p:sp>
      <p:sp>
        <p:nvSpPr>
          <p:cNvPr id="54" name="Google Shape;54;p4"/>
          <p:cNvSpPr txBox="1"/>
          <p:nvPr/>
        </p:nvSpPr>
        <p:spPr>
          <a:xfrm>
            <a:off x="710125" y="10096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2</a:t>
            </a:r>
            <a:endParaRPr>
              <a:solidFill>
                <a:srgbClr val="707070"/>
              </a:solidFill>
              <a:latin typeface="Fira Code"/>
              <a:ea typeface="Fira Code"/>
              <a:cs typeface="Fira Code"/>
              <a:sym typeface="Fira Code"/>
            </a:endParaRPr>
          </a:p>
        </p:txBody>
      </p:sp>
      <p:sp>
        <p:nvSpPr>
          <p:cNvPr id="55" name="Google Shape;55;p4"/>
          <p:cNvSpPr txBox="1"/>
          <p:nvPr/>
        </p:nvSpPr>
        <p:spPr>
          <a:xfrm>
            <a:off x="710125" y="12733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3</a:t>
            </a:r>
            <a:endParaRPr>
              <a:solidFill>
                <a:srgbClr val="707070"/>
              </a:solidFill>
              <a:latin typeface="Fira Code"/>
              <a:ea typeface="Fira Code"/>
              <a:cs typeface="Fira Code"/>
              <a:sym typeface="Fira Code"/>
            </a:endParaRPr>
          </a:p>
        </p:txBody>
      </p:sp>
      <p:sp>
        <p:nvSpPr>
          <p:cNvPr id="56" name="Google Shape;56;p4"/>
          <p:cNvSpPr txBox="1"/>
          <p:nvPr/>
        </p:nvSpPr>
        <p:spPr>
          <a:xfrm>
            <a:off x="710125" y="15370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4</a:t>
            </a:r>
            <a:endParaRPr>
              <a:solidFill>
                <a:srgbClr val="707070"/>
              </a:solidFill>
              <a:latin typeface="Fira Code"/>
              <a:ea typeface="Fira Code"/>
              <a:cs typeface="Fira Code"/>
              <a:sym typeface="Fira Code"/>
            </a:endParaRPr>
          </a:p>
        </p:txBody>
      </p:sp>
      <p:sp>
        <p:nvSpPr>
          <p:cNvPr id="57" name="Google Shape;57;p4"/>
          <p:cNvSpPr txBox="1"/>
          <p:nvPr/>
        </p:nvSpPr>
        <p:spPr>
          <a:xfrm>
            <a:off x="710125" y="18007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5</a:t>
            </a:r>
            <a:endParaRPr>
              <a:solidFill>
                <a:srgbClr val="707070"/>
              </a:solidFill>
              <a:latin typeface="Fira Code"/>
              <a:ea typeface="Fira Code"/>
              <a:cs typeface="Fira Code"/>
              <a:sym typeface="Fira Code"/>
            </a:endParaRPr>
          </a:p>
        </p:txBody>
      </p:sp>
      <p:sp>
        <p:nvSpPr>
          <p:cNvPr id="58" name="Google Shape;58;p4"/>
          <p:cNvSpPr txBox="1"/>
          <p:nvPr/>
        </p:nvSpPr>
        <p:spPr>
          <a:xfrm>
            <a:off x="710125" y="20644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6</a:t>
            </a:r>
            <a:endParaRPr>
              <a:solidFill>
                <a:srgbClr val="707070"/>
              </a:solidFill>
              <a:latin typeface="Fira Code"/>
              <a:ea typeface="Fira Code"/>
              <a:cs typeface="Fira Code"/>
              <a:sym typeface="Fira Code"/>
            </a:endParaRPr>
          </a:p>
        </p:txBody>
      </p:sp>
      <p:sp>
        <p:nvSpPr>
          <p:cNvPr id="59" name="Google Shape;59;p4"/>
          <p:cNvSpPr txBox="1"/>
          <p:nvPr/>
        </p:nvSpPr>
        <p:spPr>
          <a:xfrm>
            <a:off x="710125" y="23281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7</a:t>
            </a:r>
            <a:endParaRPr>
              <a:solidFill>
                <a:srgbClr val="707070"/>
              </a:solidFill>
              <a:latin typeface="Fira Code"/>
              <a:ea typeface="Fira Code"/>
              <a:cs typeface="Fira Code"/>
              <a:sym typeface="Fira Code"/>
            </a:endParaRPr>
          </a:p>
        </p:txBody>
      </p:sp>
      <p:sp>
        <p:nvSpPr>
          <p:cNvPr id="60" name="Google Shape;60;p4"/>
          <p:cNvSpPr txBox="1"/>
          <p:nvPr/>
        </p:nvSpPr>
        <p:spPr>
          <a:xfrm>
            <a:off x="710125" y="25918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8</a:t>
            </a:r>
            <a:endParaRPr>
              <a:solidFill>
                <a:srgbClr val="707070"/>
              </a:solidFill>
              <a:latin typeface="Fira Code"/>
              <a:ea typeface="Fira Code"/>
              <a:cs typeface="Fira Code"/>
              <a:sym typeface="Fira Code"/>
            </a:endParaRPr>
          </a:p>
        </p:txBody>
      </p:sp>
      <p:sp>
        <p:nvSpPr>
          <p:cNvPr id="61" name="Google Shape;61;p4"/>
          <p:cNvSpPr txBox="1"/>
          <p:nvPr/>
        </p:nvSpPr>
        <p:spPr>
          <a:xfrm>
            <a:off x="710125" y="28555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9</a:t>
            </a:r>
            <a:endParaRPr>
              <a:solidFill>
                <a:srgbClr val="707070"/>
              </a:solidFill>
              <a:latin typeface="Fira Code"/>
              <a:ea typeface="Fira Code"/>
              <a:cs typeface="Fira Code"/>
              <a:sym typeface="Fira Code"/>
            </a:endParaRPr>
          </a:p>
        </p:txBody>
      </p:sp>
      <p:sp>
        <p:nvSpPr>
          <p:cNvPr id="62" name="Google Shape;62;p4"/>
          <p:cNvSpPr txBox="1"/>
          <p:nvPr/>
        </p:nvSpPr>
        <p:spPr>
          <a:xfrm>
            <a:off x="710125" y="31192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10</a:t>
            </a:r>
            <a:endParaRPr>
              <a:solidFill>
                <a:srgbClr val="707070"/>
              </a:solidFill>
              <a:latin typeface="Fira Code"/>
              <a:ea typeface="Fira Code"/>
              <a:cs typeface="Fira Code"/>
              <a:sym typeface="Fira Code"/>
            </a:endParaRPr>
          </a:p>
        </p:txBody>
      </p:sp>
      <p:sp>
        <p:nvSpPr>
          <p:cNvPr id="63" name="Google Shape;63;p4"/>
          <p:cNvSpPr txBox="1"/>
          <p:nvPr/>
        </p:nvSpPr>
        <p:spPr>
          <a:xfrm>
            <a:off x="710125" y="33829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11</a:t>
            </a:r>
            <a:endParaRPr>
              <a:solidFill>
                <a:srgbClr val="707070"/>
              </a:solidFill>
              <a:latin typeface="Fira Code"/>
              <a:ea typeface="Fira Code"/>
              <a:cs typeface="Fira Code"/>
              <a:sym typeface="Fira Code"/>
            </a:endParaRPr>
          </a:p>
        </p:txBody>
      </p:sp>
      <p:sp>
        <p:nvSpPr>
          <p:cNvPr id="64" name="Google Shape;64;p4"/>
          <p:cNvSpPr txBox="1"/>
          <p:nvPr/>
        </p:nvSpPr>
        <p:spPr>
          <a:xfrm>
            <a:off x="710125" y="36466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12</a:t>
            </a:r>
            <a:endParaRPr>
              <a:solidFill>
                <a:srgbClr val="707070"/>
              </a:solidFill>
              <a:latin typeface="Fira Code"/>
              <a:ea typeface="Fira Code"/>
              <a:cs typeface="Fira Code"/>
              <a:sym typeface="Fira Code"/>
            </a:endParaRPr>
          </a:p>
        </p:txBody>
      </p:sp>
      <p:sp>
        <p:nvSpPr>
          <p:cNvPr id="65" name="Google Shape;65;p4"/>
          <p:cNvSpPr txBox="1"/>
          <p:nvPr/>
        </p:nvSpPr>
        <p:spPr>
          <a:xfrm>
            <a:off x="710125" y="39103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13</a:t>
            </a:r>
            <a:endParaRPr>
              <a:solidFill>
                <a:srgbClr val="707070"/>
              </a:solidFill>
              <a:latin typeface="Fira Code"/>
              <a:ea typeface="Fira Code"/>
              <a:cs typeface="Fira Code"/>
              <a:sym typeface="Fira Code"/>
            </a:endParaRPr>
          </a:p>
        </p:txBody>
      </p:sp>
      <p:sp>
        <p:nvSpPr>
          <p:cNvPr id="66" name="Google Shape;66;p4"/>
          <p:cNvSpPr txBox="1"/>
          <p:nvPr/>
        </p:nvSpPr>
        <p:spPr>
          <a:xfrm>
            <a:off x="710125" y="41740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14</a:t>
            </a:r>
            <a:endParaRPr>
              <a:solidFill>
                <a:srgbClr val="707070"/>
              </a:solidFill>
              <a:latin typeface="Fira Code"/>
              <a:ea typeface="Fira Code"/>
              <a:cs typeface="Fira Code"/>
              <a:sym typeface="Fira Code"/>
            </a:endParaRPr>
          </a:p>
        </p:txBody>
      </p:sp>
    </p:spTree>
    <p:extLst>
      <p:ext uri="{BB962C8B-B14F-4D97-AF65-F5344CB8AC3E}">
        <p14:creationId xmlns:p14="http://schemas.microsoft.com/office/powerpoint/2010/main" val="251085000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bg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86150" y="308120"/>
            <a:ext cx="7571700" cy="7026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1pPr>
            <a:lvl2pPr lvl="1">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2pPr>
            <a:lvl3pPr lvl="2">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3pPr>
            <a:lvl4pPr lvl="3">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4pPr>
            <a:lvl5pPr lvl="4">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5pPr>
            <a:lvl6pPr lvl="5">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6pPr>
            <a:lvl7pPr lvl="6">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7pPr>
            <a:lvl8pPr lvl="7">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8pPr>
            <a:lvl9pPr lvl="8">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9pPr>
          </a:lstStyle>
          <a:p>
            <a:endParaRPr/>
          </a:p>
        </p:txBody>
      </p:sp>
      <p:sp>
        <p:nvSpPr>
          <p:cNvPr id="7" name="Google Shape;7;p1"/>
          <p:cNvSpPr txBox="1">
            <a:spLocks noGrp="1"/>
          </p:cNvSpPr>
          <p:nvPr>
            <p:ph type="body" idx="1"/>
          </p:nvPr>
        </p:nvSpPr>
        <p:spPr>
          <a:xfrm>
            <a:off x="786150" y="1261700"/>
            <a:ext cx="7571700" cy="3573600"/>
          </a:xfrm>
          <a:prstGeom prst="rect">
            <a:avLst/>
          </a:prstGeom>
          <a:noFill/>
          <a:ln>
            <a:noFill/>
          </a:ln>
        </p:spPr>
        <p:txBody>
          <a:bodyPr spcFirstLastPara="1" wrap="square" lIns="91425" tIns="91425" rIns="91425" bIns="91425" anchor="t" anchorCtr="0">
            <a:noAutofit/>
          </a:bodyPr>
          <a:lstStyle>
            <a:lvl1pPr marL="457200" lvl="0" indent="-419100">
              <a:spcBef>
                <a:spcPts val="600"/>
              </a:spcBef>
              <a:spcAft>
                <a:spcPts val="0"/>
              </a:spcAft>
              <a:buClr>
                <a:schemeClr val="accent4"/>
              </a:buClr>
              <a:buSzPts val="3000"/>
              <a:buFont typeface="Source Sans Pro"/>
              <a:buChar char="◎"/>
              <a:defRPr sz="3000">
                <a:solidFill>
                  <a:schemeClr val="dk1"/>
                </a:solidFill>
                <a:latin typeface="Source Sans Pro"/>
                <a:ea typeface="Source Sans Pro"/>
                <a:cs typeface="Source Sans Pro"/>
                <a:sym typeface="Source Sans Pro"/>
              </a:defRPr>
            </a:lvl1pPr>
            <a:lvl2pPr marL="914400" lvl="1" indent="-381000">
              <a:spcBef>
                <a:spcPts val="0"/>
              </a:spcBef>
              <a:spcAft>
                <a:spcPts val="0"/>
              </a:spcAft>
              <a:buClr>
                <a:schemeClr val="accent4"/>
              </a:buClr>
              <a:buSzPts val="2400"/>
              <a:buFont typeface="Source Sans Pro"/>
              <a:buChar char="○"/>
              <a:defRPr sz="2400">
                <a:solidFill>
                  <a:schemeClr val="dk1"/>
                </a:solidFill>
                <a:latin typeface="Source Sans Pro"/>
                <a:ea typeface="Source Sans Pro"/>
                <a:cs typeface="Source Sans Pro"/>
                <a:sym typeface="Source Sans Pro"/>
              </a:defRPr>
            </a:lvl2pPr>
            <a:lvl3pPr marL="1371600" lvl="2" indent="-381000">
              <a:spcBef>
                <a:spcPts val="0"/>
              </a:spcBef>
              <a:spcAft>
                <a:spcPts val="0"/>
              </a:spcAft>
              <a:buClr>
                <a:schemeClr val="accent4"/>
              </a:buClr>
              <a:buSzPts val="2400"/>
              <a:buFont typeface="Source Sans Pro"/>
              <a:buChar char="◉"/>
              <a:defRPr sz="2400">
                <a:solidFill>
                  <a:schemeClr val="dk1"/>
                </a:solidFill>
                <a:latin typeface="Source Sans Pro"/>
                <a:ea typeface="Source Sans Pro"/>
                <a:cs typeface="Source Sans Pro"/>
                <a:sym typeface="Source Sans Pro"/>
              </a:defRPr>
            </a:lvl3pPr>
            <a:lvl4pPr marL="1828800" lvl="3"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4pPr>
            <a:lvl5pPr marL="2286000" lvl="4"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5pPr>
            <a:lvl6pPr marL="2743200" lvl="5"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6pPr>
            <a:lvl7pPr marL="3200400" lvl="6"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7pPr>
            <a:lvl8pPr marL="3657600" lvl="7"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8pPr>
            <a:lvl9pPr marL="4114800" lvl="8"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9pPr>
          </a:lstStyle>
          <a:p>
            <a:endParaRPr/>
          </a:p>
        </p:txBody>
      </p:sp>
      <p:sp>
        <p:nvSpPr>
          <p:cNvPr id="8" name="Google Shape;8;p1"/>
          <p:cNvSpPr txBox="1">
            <a:spLocks noGrp="1"/>
          </p:cNvSpPr>
          <p:nvPr>
            <p:ph type="sldNum" idx="12"/>
          </p:nvPr>
        </p:nvSpPr>
        <p:spPr>
          <a:xfrm>
            <a:off x="8404384" y="4749851"/>
            <a:ext cx="548700" cy="393600"/>
          </a:xfrm>
          <a:prstGeom prst="rect">
            <a:avLst/>
          </a:prstGeom>
          <a:noFill/>
          <a:ln>
            <a:noFill/>
          </a:ln>
        </p:spPr>
        <p:txBody>
          <a:bodyPr spcFirstLastPara="1" wrap="square" lIns="91425" tIns="91425" rIns="91425" bIns="91425" anchor="t" anchorCtr="0">
            <a:noAutofit/>
          </a:bodyPr>
          <a:lstStyle>
            <a:lvl1pPr lvl="0" algn="r">
              <a:buNone/>
              <a:defRPr sz="1300" b="1">
                <a:solidFill>
                  <a:schemeClr val="accent1"/>
                </a:solidFill>
                <a:latin typeface="Source Sans Pro"/>
                <a:ea typeface="Source Sans Pro"/>
                <a:cs typeface="Source Sans Pro"/>
                <a:sym typeface="Source Sans Pro"/>
              </a:defRPr>
            </a:lvl1pPr>
            <a:lvl2pPr lvl="1" algn="r">
              <a:buNone/>
              <a:defRPr sz="1300" b="1">
                <a:solidFill>
                  <a:schemeClr val="accent1"/>
                </a:solidFill>
                <a:latin typeface="Source Sans Pro"/>
                <a:ea typeface="Source Sans Pro"/>
                <a:cs typeface="Source Sans Pro"/>
                <a:sym typeface="Source Sans Pro"/>
              </a:defRPr>
            </a:lvl2pPr>
            <a:lvl3pPr lvl="2" algn="r">
              <a:buNone/>
              <a:defRPr sz="1300" b="1">
                <a:solidFill>
                  <a:schemeClr val="accent1"/>
                </a:solidFill>
                <a:latin typeface="Source Sans Pro"/>
                <a:ea typeface="Source Sans Pro"/>
                <a:cs typeface="Source Sans Pro"/>
                <a:sym typeface="Source Sans Pro"/>
              </a:defRPr>
            </a:lvl3pPr>
            <a:lvl4pPr lvl="3" algn="r">
              <a:buNone/>
              <a:defRPr sz="1300" b="1">
                <a:solidFill>
                  <a:schemeClr val="accent1"/>
                </a:solidFill>
                <a:latin typeface="Source Sans Pro"/>
                <a:ea typeface="Source Sans Pro"/>
                <a:cs typeface="Source Sans Pro"/>
                <a:sym typeface="Source Sans Pro"/>
              </a:defRPr>
            </a:lvl4pPr>
            <a:lvl5pPr lvl="4" algn="r">
              <a:buNone/>
              <a:defRPr sz="1300" b="1">
                <a:solidFill>
                  <a:schemeClr val="accent1"/>
                </a:solidFill>
                <a:latin typeface="Source Sans Pro"/>
                <a:ea typeface="Source Sans Pro"/>
                <a:cs typeface="Source Sans Pro"/>
                <a:sym typeface="Source Sans Pro"/>
              </a:defRPr>
            </a:lvl5pPr>
            <a:lvl6pPr lvl="5" algn="r">
              <a:buNone/>
              <a:defRPr sz="1300" b="1">
                <a:solidFill>
                  <a:schemeClr val="accent1"/>
                </a:solidFill>
                <a:latin typeface="Source Sans Pro"/>
                <a:ea typeface="Source Sans Pro"/>
                <a:cs typeface="Source Sans Pro"/>
                <a:sym typeface="Source Sans Pro"/>
              </a:defRPr>
            </a:lvl6pPr>
            <a:lvl7pPr lvl="6" algn="r">
              <a:buNone/>
              <a:defRPr sz="1300" b="1">
                <a:solidFill>
                  <a:schemeClr val="accent1"/>
                </a:solidFill>
                <a:latin typeface="Source Sans Pro"/>
                <a:ea typeface="Source Sans Pro"/>
                <a:cs typeface="Source Sans Pro"/>
                <a:sym typeface="Source Sans Pro"/>
              </a:defRPr>
            </a:lvl7pPr>
            <a:lvl8pPr lvl="7" algn="r">
              <a:buNone/>
              <a:defRPr sz="1300" b="1">
                <a:solidFill>
                  <a:schemeClr val="accent1"/>
                </a:solidFill>
                <a:latin typeface="Source Sans Pro"/>
                <a:ea typeface="Source Sans Pro"/>
                <a:cs typeface="Source Sans Pro"/>
                <a:sym typeface="Source Sans Pro"/>
              </a:defRPr>
            </a:lvl8pPr>
            <a:lvl9pPr lvl="8" algn="r">
              <a:buNone/>
              <a:defRPr sz="1300" b="1">
                <a:solidFill>
                  <a:schemeClr val="accent1"/>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
              <a:t>‹Nº›</a:t>
            </a:fld>
            <a:endParaRPr>
              <a:latin typeface="Roboto Slab"/>
              <a:ea typeface="Roboto Slab"/>
              <a:cs typeface="Roboto Slab"/>
              <a:sym typeface="Roboto Slab"/>
            </a:endParaRPr>
          </a:p>
        </p:txBody>
      </p:sp>
    </p:spTree>
  </p:cSld>
  <p:clrMap bg1="lt1" tx1="dk1" bg2="dk2" tx2="lt2" accent1="accent1" accent2="accent2" accent3="accent3" accent4="accent4" accent5="accent5" accent6="accent6" hlink="hlink" folHlink="folHlink"/>
  <p:sldLayoutIdLst>
    <p:sldLayoutId id="2147483648" r:id="rId1"/>
    <p:sldLayoutId id="2147483659" r:id="rId2"/>
    <p:sldLayoutId id="2147483660" r:id="rId3"/>
    <p:sldLayoutId id="2147483661" r:id="rId4"/>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hyperlink" Target="https://www.linkedin.com/in/christianchr/"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7.jpeg"/><Relationship Id="rId7"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19.jpeg"/><Relationship Id="rId5" Type="http://schemas.openxmlformats.org/officeDocument/2006/relationships/image" Target="../media/image18.jpe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23.jpeg"/></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24.jpeg"/></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25.jpeg"/></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2.xml"/><Relationship Id="rId1" Type="http://schemas.openxmlformats.org/officeDocument/2006/relationships/slideLayout" Target="../slideLayouts/slideLayout3.xml"/><Relationship Id="rId5" Type="http://schemas.openxmlformats.org/officeDocument/2006/relationships/image" Target="../media/image27.jpeg"/><Relationship Id="rId4" Type="http://schemas.openxmlformats.org/officeDocument/2006/relationships/image" Target="../media/image26.jpeg"/></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3.xml"/><Relationship Id="rId1" Type="http://schemas.openxmlformats.org/officeDocument/2006/relationships/slideLayout" Target="../slideLayouts/slideLayout3.xml"/><Relationship Id="rId5" Type="http://schemas.openxmlformats.org/officeDocument/2006/relationships/image" Target="../media/image27.jpeg"/><Relationship Id="rId4" Type="http://schemas.openxmlformats.org/officeDocument/2006/relationships/image" Target="../media/image26.jpeg"/></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4.xml"/><Relationship Id="rId1" Type="http://schemas.openxmlformats.org/officeDocument/2006/relationships/slideLayout" Target="../slideLayouts/slideLayout3.xml"/><Relationship Id="rId5" Type="http://schemas.openxmlformats.org/officeDocument/2006/relationships/image" Target="../media/image27.jpeg"/><Relationship Id="rId4" Type="http://schemas.openxmlformats.org/officeDocument/2006/relationships/image" Target="../media/image26.jpeg"/></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9.xml"/><Relationship Id="rId1" Type="http://schemas.openxmlformats.org/officeDocument/2006/relationships/slideLayout" Target="../slideLayouts/slideLayout3.xml"/><Relationship Id="rId4" Type="http://schemas.openxmlformats.org/officeDocument/2006/relationships/image" Target="../media/image28.jpe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5.jpeg"/></Relationships>
</file>

<file path=ppt/slides/_rels/slide30.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30.xml"/><Relationship Id="rId1" Type="http://schemas.openxmlformats.org/officeDocument/2006/relationships/slideLayout" Target="../slideLayouts/slideLayout3.xml"/><Relationship Id="rId5" Type="http://schemas.openxmlformats.org/officeDocument/2006/relationships/image" Target="../media/image30.png"/><Relationship Id="rId4" Type="http://schemas.openxmlformats.org/officeDocument/2006/relationships/image" Target="../media/image4.png"/></Relationships>
</file>

<file path=ppt/slides/_rels/slide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2.xml"/><Relationship Id="rId1" Type="http://schemas.openxmlformats.org/officeDocument/2006/relationships/slideLayout" Target="../slideLayouts/slideLayout3.xml"/><Relationship Id="rId4" Type="http://schemas.openxmlformats.org/officeDocument/2006/relationships/image" Target="../media/image31.png"/></Relationships>
</file>

<file path=ppt/slides/_rels/slide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3.xml"/><Relationship Id="rId1" Type="http://schemas.openxmlformats.org/officeDocument/2006/relationships/slideLayout" Target="../slideLayouts/slideLayout3.xml"/><Relationship Id="rId4" Type="http://schemas.openxmlformats.org/officeDocument/2006/relationships/image" Target="../media/image32.png"/></Relationships>
</file>

<file path=ppt/slides/_rels/slide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4.xml"/><Relationship Id="rId1" Type="http://schemas.openxmlformats.org/officeDocument/2006/relationships/slideLayout" Target="../slideLayouts/slideLayout3.xml"/><Relationship Id="rId5" Type="http://schemas.openxmlformats.org/officeDocument/2006/relationships/hyperlink" Target="https://r4ds.hadley.nz/" TargetMode="External"/><Relationship Id="rId4" Type="http://schemas.openxmlformats.org/officeDocument/2006/relationships/image" Target="../media/image33.jpe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7.jpeg"/></Relationships>
</file>

<file path=ppt/slides/_rels/slide6.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8.png"/><Relationship Id="rId7"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10.jpg"/><Relationship Id="rId5" Type="http://schemas.openxmlformats.org/officeDocument/2006/relationships/image" Target="../media/image9.png"/><Relationship Id="rId4" Type="http://schemas.openxmlformats.org/officeDocument/2006/relationships/image" Target="../media/image4.png"/><Relationship Id="rId9" Type="http://schemas.openxmlformats.org/officeDocument/2006/relationships/image" Target="../media/image13.jp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16.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2"/>
          <p:cNvSpPr txBox="1">
            <a:spLocks noGrp="1"/>
          </p:cNvSpPr>
          <p:nvPr>
            <p:ph type="ctrTitle"/>
          </p:nvPr>
        </p:nvSpPr>
        <p:spPr>
          <a:xfrm>
            <a:off x="1668300" y="974763"/>
            <a:ext cx="5807400" cy="111401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ES" sz="2800" dirty="0">
                <a:solidFill>
                  <a:schemeClr val="bg1">
                    <a:lumMod val="65000"/>
                  </a:schemeClr>
                </a:solidFill>
              </a:rPr>
              <a:t>Fundamentos de R para Ciencias Sociales y Gestión Pública</a:t>
            </a:r>
            <a:endParaRPr sz="2800" dirty="0">
              <a:solidFill>
                <a:schemeClr val="bg1">
                  <a:lumMod val="65000"/>
                </a:schemeClr>
              </a:solidFill>
            </a:endParaRPr>
          </a:p>
        </p:txBody>
      </p:sp>
      <p:pic>
        <p:nvPicPr>
          <p:cNvPr id="2" name="Picture 2" descr="Resultado de imagen para PUCP">
            <a:extLst>
              <a:ext uri="{FF2B5EF4-FFF2-40B4-BE49-F238E27FC236}">
                <a16:creationId xmlns:a16="http://schemas.microsoft.com/office/drawing/2014/main" id="{5CA0DBCA-664E-D9D5-415F-CFD0206F9D9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116417" y="221877"/>
            <a:ext cx="1811981" cy="585579"/>
          </a:xfrm>
          <a:prstGeom prst="rect">
            <a:avLst/>
          </a:prstGeom>
          <a:noFill/>
          <a:extLst>
            <a:ext uri="{909E8E84-426E-40DD-AFC4-6F175D3DCCD1}">
              <a14:hiddenFill xmlns:a14="http://schemas.microsoft.com/office/drawing/2010/main">
                <a:solidFill>
                  <a:srgbClr val="FFFFFF"/>
                </a:solidFill>
              </a14:hiddenFill>
            </a:ext>
          </a:extLst>
        </p:spPr>
      </p:pic>
      <p:sp>
        <p:nvSpPr>
          <p:cNvPr id="3" name="Google Shape;70;p12">
            <a:extLst>
              <a:ext uri="{FF2B5EF4-FFF2-40B4-BE49-F238E27FC236}">
                <a16:creationId xmlns:a16="http://schemas.microsoft.com/office/drawing/2014/main" id="{473DAD6D-219F-E7B7-B9A0-C58B2BD02612}"/>
              </a:ext>
            </a:extLst>
          </p:cNvPr>
          <p:cNvSpPr txBox="1">
            <a:spLocks/>
          </p:cNvSpPr>
          <p:nvPr/>
        </p:nvSpPr>
        <p:spPr>
          <a:xfrm>
            <a:off x="1632593" y="2044400"/>
            <a:ext cx="5878813" cy="159451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5800"/>
              <a:buFont typeface="Roboto Slab"/>
              <a:buNone/>
              <a:defRPr sz="5800" b="1" i="0" u="none" strike="noStrike" cap="none">
                <a:solidFill>
                  <a:schemeClr val="accent1"/>
                </a:solidFill>
                <a:latin typeface="Roboto Slab"/>
                <a:ea typeface="Roboto Slab"/>
                <a:cs typeface="Roboto Slab"/>
                <a:sym typeface="Roboto Slab"/>
              </a:defRPr>
            </a:lvl1pPr>
            <a:lvl2pPr marR="0" lvl="1" algn="l" rtl="0">
              <a:lnSpc>
                <a:spcPct val="100000"/>
              </a:lnSpc>
              <a:spcBef>
                <a:spcPts val="0"/>
              </a:spcBef>
              <a:spcAft>
                <a:spcPts val="0"/>
              </a:spcAft>
              <a:buClr>
                <a:schemeClr val="accent1"/>
              </a:buClr>
              <a:buSzPts val="5800"/>
              <a:buFont typeface="Roboto Slab"/>
              <a:buNone/>
              <a:defRPr sz="5800" b="1" i="0" u="none" strike="noStrike" cap="none">
                <a:solidFill>
                  <a:schemeClr val="accent1"/>
                </a:solidFill>
                <a:latin typeface="Roboto Slab"/>
                <a:ea typeface="Roboto Slab"/>
                <a:cs typeface="Roboto Slab"/>
                <a:sym typeface="Roboto Slab"/>
              </a:defRPr>
            </a:lvl2pPr>
            <a:lvl3pPr marR="0" lvl="2" algn="l" rtl="0">
              <a:lnSpc>
                <a:spcPct val="100000"/>
              </a:lnSpc>
              <a:spcBef>
                <a:spcPts val="0"/>
              </a:spcBef>
              <a:spcAft>
                <a:spcPts val="0"/>
              </a:spcAft>
              <a:buClr>
                <a:schemeClr val="accent1"/>
              </a:buClr>
              <a:buSzPts val="5800"/>
              <a:buFont typeface="Roboto Slab"/>
              <a:buNone/>
              <a:defRPr sz="5800" b="1" i="0" u="none" strike="noStrike" cap="none">
                <a:solidFill>
                  <a:schemeClr val="accent1"/>
                </a:solidFill>
                <a:latin typeface="Roboto Slab"/>
                <a:ea typeface="Roboto Slab"/>
                <a:cs typeface="Roboto Slab"/>
                <a:sym typeface="Roboto Slab"/>
              </a:defRPr>
            </a:lvl3pPr>
            <a:lvl4pPr marR="0" lvl="3" algn="l" rtl="0">
              <a:lnSpc>
                <a:spcPct val="100000"/>
              </a:lnSpc>
              <a:spcBef>
                <a:spcPts val="0"/>
              </a:spcBef>
              <a:spcAft>
                <a:spcPts val="0"/>
              </a:spcAft>
              <a:buClr>
                <a:schemeClr val="accent1"/>
              </a:buClr>
              <a:buSzPts val="5800"/>
              <a:buFont typeface="Roboto Slab"/>
              <a:buNone/>
              <a:defRPr sz="5800" b="1" i="0" u="none" strike="noStrike" cap="none">
                <a:solidFill>
                  <a:schemeClr val="accent1"/>
                </a:solidFill>
                <a:latin typeface="Roboto Slab"/>
                <a:ea typeface="Roboto Slab"/>
                <a:cs typeface="Roboto Slab"/>
                <a:sym typeface="Roboto Slab"/>
              </a:defRPr>
            </a:lvl4pPr>
            <a:lvl5pPr marR="0" lvl="4" algn="l" rtl="0">
              <a:lnSpc>
                <a:spcPct val="100000"/>
              </a:lnSpc>
              <a:spcBef>
                <a:spcPts val="0"/>
              </a:spcBef>
              <a:spcAft>
                <a:spcPts val="0"/>
              </a:spcAft>
              <a:buClr>
                <a:schemeClr val="accent1"/>
              </a:buClr>
              <a:buSzPts val="5800"/>
              <a:buFont typeface="Roboto Slab"/>
              <a:buNone/>
              <a:defRPr sz="5800" b="1" i="0" u="none" strike="noStrike" cap="none">
                <a:solidFill>
                  <a:schemeClr val="accent1"/>
                </a:solidFill>
                <a:latin typeface="Roboto Slab"/>
                <a:ea typeface="Roboto Slab"/>
                <a:cs typeface="Roboto Slab"/>
                <a:sym typeface="Roboto Slab"/>
              </a:defRPr>
            </a:lvl5pPr>
            <a:lvl6pPr marR="0" lvl="5" algn="l" rtl="0">
              <a:lnSpc>
                <a:spcPct val="100000"/>
              </a:lnSpc>
              <a:spcBef>
                <a:spcPts val="0"/>
              </a:spcBef>
              <a:spcAft>
                <a:spcPts val="0"/>
              </a:spcAft>
              <a:buClr>
                <a:schemeClr val="accent1"/>
              </a:buClr>
              <a:buSzPts val="5800"/>
              <a:buFont typeface="Roboto Slab"/>
              <a:buNone/>
              <a:defRPr sz="5800" b="1" i="0" u="none" strike="noStrike" cap="none">
                <a:solidFill>
                  <a:schemeClr val="accent1"/>
                </a:solidFill>
                <a:latin typeface="Roboto Slab"/>
                <a:ea typeface="Roboto Slab"/>
                <a:cs typeface="Roboto Slab"/>
                <a:sym typeface="Roboto Slab"/>
              </a:defRPr>
            </a:lvl6pPr>
            <a:lvl7pPr marR="0" lvl="6" algn="l" rtl="0">
              <a:lnSpc>
                <a:spcPct val="100000"/>
              </a:lnSpc>
              <a:spcBef>
                <a:spcPts val="0"/>
              </a:spcBef>
              <a:spcAft>
                <a:spcPts val="0"/>
              </a:spcAft>
              <a:buClr>
                <a:schemeClr val="accent1"/>
              </a:buClr>
              <a:buSzPts val="5800"/>
              <a:buFont typeface="Roboto Slab"/>
              <a:buNone/>
              <a:defRPr sz="5800" b="1" i="0" u="none" strike="noStrike" cap="none">
                <a:solidFill>
                  <a:schemeClr val="accent1"/>
                </a:solidFill>
                <a:latin typeface="Roboto Slab"/>
                <a:ea typeface="Roboto Slab"/>
                <a:cs typeface="Roboto Slab"/>
                <a:sym typeface="Roboto Slab"/>
              </a:defRPr>
            </a:lvl7pPr>
            <a:lvl8pPr marR="0" lvl="7" algn="l" rtl="0">
              <a:lnSpc>
                <a:spcPct val="100000"/>
              </a:lnSpc>
              <a:spcBef>
                <a:spcPts val="0"/>
              </a:spcBef>
              <a:spcAft>
                <a:spcPts val="0"/>
              </a:spcAft>
              <a:buClr>
                <a:schemeClr val="accent1"/>
              </a:buClr>
              <a:buSzPts val="5800"/>
              <a:buFont typeface="Roboto Slab"/>
              <a:buNone/>
              <a:defRPr sz="5800" b="1" i="0" u="none" strike="noStrike" cap="none">
                <a:solidFill>
                  <a:schemeClr val="accent1"/>
                </a:solidFill>
                <a:latin typeface="Roboto Slab"/>
                <a:ea typeface="Roboto Slab"/>
                <a:cs typeface="Roboto Slab"/>
                <a:sym typeface="Roboto Slab"/>
              </a:defRPr>
            </a:lvl8pPr>
            <a:lvl9pPr marR="0" lvl="8" algn="l" rtl="0">
              <a:lnSpc>
                <a:spcPct val="100000"/>
              </a:lnSpc>
              <a:spcBef>
                <a:spcPts val="0"/>
              </a:spcBef>
              <a:spcAft>
                <a:spcPts val="0"/>
              </a:spcAft>
              <a:buClr>
                <a:schemeClr val="accent1"/>
              </a:buClr>
              <a:buSzPts val="5800"/>
              <a:buFont typeface="Roboto Slab"/>
              <a:buNone/>
              <a:defRPr sz="5800" b="1" i="0" u="none" strike="noStrike" cap="none">
                <a:solidFill>
                  <a:schemeClr val="accent1"/>
                </a:solidFill>
                <a:latin typeface="Roboto Slab"/>
                <a:ea typeface="Roboto Slab"/>
                <a:cs typeface="Roboto Slab"/>
                <a:sym typeface="Roboto Slab"/>
              </a:defRPr>
            </a:lvl9pPr>
          </a:lstStyle>
          <a:p>
            <a:pPr algn="ctr"/>
            <a:r>
              <a:rPr lang="es-ES" sz="2800" dirty="0"/>
              <a:t>Sesión 1:</a:t>
            </a:r>
          </a:p>
          <a:p>
            <a:pPr algn="ctr"/>
            <a:r>
              <a:rPr lang="es-ES" sz="2800" dirty="0"/>
              <a:t>Introducción a R y Principios Básicos de Programación</a:t>
            </a:r>
          </a:p>
        </p:txBody>
      </p:sp>
      <p:sp>
        <p:nvSpPr>
          <p:cNvPr id="5" name="CuadroTexto 4">
            <a:extLst>
              <a:ext uri="{FF2B5EF4-FFF2-40B4-BE49-F238E27FC236}">
                <a16:creationId xmlns:a16="http://schemas.microsoft.com/office/drawing/2014/main" id="{D0353594-8323-0432-89C6-21D75624D5ED}"/>
              </a:ext>
            </a:extLst>
          </p:cNvPr>
          <p:cNvSpPr txBox="1"/>
          <p:nvPr/>
        </p:nvSpPr>
        <p:spPr>
          <a:xfrm>
            <a:off x="2286000" y="3799405"/>
            <a:ext cx="4572000" cy="369332"/>
          </a:xfrm>
          <a:prstGeom prst="rect">
            <a:avLst/>
          </a:prstGeom>
          <a:noFill/>
        </p:spPr>
        <p:txBody>
          <a:bodyPr wrap="square">
            <a:spAutoFit/>
          </a:bodyPr>
          <a:lstStyle/>
          <a:p>
            <a:pPr algn="ctr"/>
            <a:r>
              <a:rPr lang="en" sz="1800" dirty="0">
                <a:solidFill>
                  <a:srgbClr val="0091EA"/>
                </a:solidFill>
                <a:latin typeface="Source Sans Pro"/>
                <a:ea typeface="Source Sans Pro"/>
                <a:cs typeface="Source Sans Pro"/>
                <a:sym typeface="Source Sans Pro"/>
              </a:rPr>
              <a:t>Christian Chiroque Ruiz</a:t>
            </a:r>
            <a:endParaRPr lang="es-PE" sz="1800" dirty="0"/>
          </a:p>
        </p:txBody>
      </p:sp>
      <p:sp>
        <p:nvSpPr>
          <p:cNvPr id="7" name="CuadroTexto 6">
            <a:extLst>
              <a:ext uri="{FF2B5EF4-FFF2-40B4-BE49-F238E27FC236}">
                <a16:creationId xmlns:a16="http://schemas.microsoft.com/office/drawing/2014/main" id="{E603791B-1F22-29F5-9D7E-AE4FC79D5B08}"/>
              </a:ext>
            </a:extLst>
          </p:cNvPr>
          <p:cNvSpPr txBox="1"/>
          <p:nvPr/>
        </p:nvSpPr>
        <p:spPr>
          <a:xfrm>
            <a:off x="3786807" y="4442708"/>
            <a:ext cx="1570383" cy="261610"/>
          </a:xfrm>
          <a:prstGeom prst="rect">
            <a:avLst/>
          </a:prstGeom>
          <a:noFill/>
        </p:spPr>
        <p:txBody>
          <a:bodyPr wrap="square">
            <a:spAutoFit/>
          </a:bodyPr>
          <a:lstStyle/>
          <a:p>
            <a:pPr algn="ctr"/>
            <a:r>
              <a:rPr lang="en" sz="1100" dirty="0">
                <a:solidFill>
                  <a:srgbClr val="263238"/>
                </a:solidFill>
                <a:latin typeface="Source Sans Pro"/>
                <a:ea typeface="Source Sans Pro"/>
                <a:cs typeface="Source Sans Pro"/>
                <a:sym typeface="Source Sans Pro"/>
              </a:rPr>
              <a:t>Noviembre 2023</a:t>
            </a:r>
            <a:endParaRPr lang="es-PE" sz="1100" dirty="0"/>
          </a:p>
        </p:txBody>
      </p:sp>
      <p:pic>
        <p:nvPicPr>
          <p:cNvPr id="8" name="Picture 2" descr="LinkedIn Logo - símbolo, significado logotipo, historia, PNG">
            <a:hlinkClick r:id="rId4"/>
            <a:extLst>
              <a:ext uri="{FF2B5EF4-FFF2-40B4-BE49-F238E27FC236}">
                <a16:creationId xmlns:a16="http://schemas.microsoft.com/office/drawing/2014/main" id="{D0DA5466-2041-A3CE-3D0F-CB73C83CBFE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0015"/>
          <a:stretch/>
        </p:blipFill>
        <p:spPr bwMode="auto">
          <a:xfrm>
            <a:off x="5819767" y="3701712"/>
            <a:ext cx="270933" cy="56471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pic>
        <p:nvPicPr>
          <p:cNvPr id="9220" name="Picture 4" descr="Bloque de Almacenaje Cuadrado Grande de LEGO. Curiosite">
            <a:extLst>
              <a:ext uri="{FF2B5EF4-FFF2-40B4-BE49-F238E27FC236}">
                <a16:creationId xmlns:a16="http://schemas.microsoft.com/office/drawing/2014/main" id="{A9904A2E-5545-F92A-6F94-89C2C324BD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95797" y="754417"/>
            <a:ext cx="714350" cy="714350"/>
          </a:xfrm>
          <a:prstGeom prst="rect">
            <a:avLst/>
          </a:prstGeom>
          <a:noFill/>
          <a:extLst>
            <a:ext uri="{909E8E84-426E-40DD-AFC4-6F175D3DCCD1}">
              <a14:hiddenFill xmlns:a14="http://schemas.microsoft.com/office/drawing/2010/main">
                <a:solidFill>
                  <a:srgbClr val="FFFFFF"/>
                </a:solidFill>
              </a14:hiddenFill>
            </a:ext>
          </a:extLst>
        </p:spPr>
      </p:pic>
      <p:sp>
        <p:nvSpPr>
          <p:cNvPr id="10" name="Rectángulo 9">
            <a:extLst>
              <a:ext uri="{FF2B5EF4-FFF2-40B4-BE49-F238E27FC236}">
                <a16:creationId xmlns:a16="http://schemas.microsoft.com/office/drawing/2014/main" id="{7B37350C-0A80-B8A8-E074-7DAE27C9C8FB}"/>
              </a:ext>
            </a:extLst>
          </p:cNvPr>
          <p:cNvSpPr/>
          <p:nvPr/>
        </p:nvSpPr>
        <p:spPr>
          <a:xfrm>
            <a:off x="68502" y="65315"/>
            <a:ext cx="9006998" cy="4980215"/>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sz="1800"/>
          </a:p>
        </p:txBody>
      </p:sp>
      <p:pic>
        <p:nvPicPr>
          <p:cNvPr id="12" name="Picture 2" descr="Oducal">
            <a:extLst>
              <a:ext uri="{FF2B5EF4-FFF2-40B4-BE49-F238E27FC236}">
                <a16:creationId xmlns:a16="http://schemas.microsoft.com/office/drawing/2014/main" id="{9BE6264C-2742-5EFF-F420-3FFA63E6C964}"/>
              </a:ext>
            </a:extLst>
          </p:cNvPr>
          <p:cNvPicPr>
            <a:picLocks noChangeAspect="1" noChangeArrowheads="1"/>
          </p:cNvPicPr>
          <p:nvPr/>
        </p:nvPicPr>
        <p:blipFill>
          <a:blip r:embed="rId4">
            <a:alphaModFix amt="20000"/>
            <a:extLst>
              <a:ext uri="{28A0092B-C50C-407E-A947-70E740481C1C}">
                <a14:useLocalDpi xmlns:a14="http://schemas.microsoft.com/office/drawing/2010/main" val="0"/>
              </a:ext>
            </a:extLst>
          </a:blip>
          <a:srcRect/>
          <a:stretch>
            <a:fillRect/>
          </a:stretch>
        </p:blipFill>
        <p:spPr bwMode="auto">
          <a:xfrm>
            <a:off x="7501419" y="4351867"/>
            <a:ext cx="1642581" cy="791633"/>
          </a:xfrm>
          <a:prstGeom prst="rect">
            <a:avLst/>
          </a:prstGeom>
          <a:noFill/>
          <a:extLst>
            <a:ext uri="{909E8E84-426E-40DD-AFC4-6F175D3DCCD1}">
              <a14:hiddenFill xmlns:a14="http://schemas.microsoft.com/office/drawing/2010/main">
                <a:solidFill>
                  <a:srgbClr val="FFFFFF"/>
                </a:solidFill>
              </a14:hiddenFill>
            </a:ext>
          </a:extLst>
        </p:spPr>
      </p:pic>
      <p:sp>
        <p:nvSpPr>
          <p:cNvPr id="13" name="CuadroTexto 12">
            <a:extLst>
              <a:ext uri="{FF2B5EF4-FFF2-40B4-BE49-F238E27FC236}">
                <a16:creationId xmlns:a16="http://schemas.microsoft.com/office/drawing/2014/main" id="{A0F5D40B-C0B1-582D-D862-0DB70C7AC1DD}"/>
              </a:ext>
            </a:extLst>
          </p:cNvPr>
          <p:cNvSpPr txBox="1"/>
          <p:nvPr/>
        </p:nvSpPr>
        <p:spPr>
          <a:xfrm>
            <a:off x="332015" y="221064"/>
            <a:ext cx="4828566" cy="523220"/>
          </a:xfrm>
          <a:prstGeom prst="rect">
            <a:avLst/>
          </a:prstGeom>
          <a:noFill/>
        </p:spPr>
        <p:txBody>
          <a:bodyPr wrap="none" rtlCol="0">
            <a:spAutoFit/>
          </a:bodyPr>
          <a:lstStyle/>
          <a:p>
            <a:r>
              <a:rPr lang="es-PE" sz="2800" b="1" u="sng" dirty="0">
                <a:solidFill>
                  <a:srgbClr val="002060"/>
                </a:solidFill>
                <a:latin typeface="Calibri" panose="020F0502020204030204" pitchFamily="34" charset="0"/>
                <a:cs typeface="Calibri" panose="020F0502020204030204" pitchFamily="34" charset="0"/>
              </a:rPr>
              <a:t>Los objetos indivisibles en el R</a:t>
            </a:r>
          </a:p>
        </p:txBody>
      </p:sp>
      <p:sp>
        <p:nvSpPr>
          <p:cNvPr id="2" name="CuadroTexto 1">
            <a:extLst>
              <a:ext uri="{FF2B5EF4-FFF2-40B4-BE49-F238E27FC236}">
                <a16:creationId xmlns:a16="http://schemas.microsoft.com/office/drawing/2014/main" id="{C66998C8-7A9C-9649-C158-BF194D033257}"/>
              </a:ext>
            </a:extLst>
          </p:cNvPr>
          <p:cNvSpPr txBox="1"/>
          <p:nvPr/>
        </p:nvSpPr>
        <p:spPr>
          <a:xfrm>
            <a:off x="68500" y="1490964"/>
            <a:ext cx="2233606" cy="369332"/>
          </a:xfrm>
          <a:prstGeom prst="rect">
            <a:avLst/>
          </a:prstGeom>
          <a:noFill/>
        </p:spPr>
        <p:txBody>
          <a:bodyPr wrap="square" rtlCol="0">
            <a:spAutoFit/>
          </a:bodyPr>
          <a:lstStyle/>
          <a:p>
            <a:pPr algn="ctr">
              <a:spcBef>
                <a:spcPts val="600"/>
              </a:spcBef>
              <a:spcAft>
                <a:spcPts val="600"/>
              </a:spcAft>
            </a:pPr>
            <a:r>
              <a:rPr lang="es-ES" sz="1800" b="1" dirty="0">
                <a:solidFill>
                  <a:srgbClr val="002060"/>
                </a:solidFill>
                <a:latin typeface="Calibri" panose="020F0502020204030204" pitchFamily="34" charset="0"/>
                <a:cs typeface="Calibri" panose="020F0502020204030204" pitchFamily="34" charset="0"/>
              </a:rPr>
              <a:t>Numeric</a:t>
            </a:r>
            <a:endParaRPr lang="es-PE" sz="1800" b="1" dirty="0">
              <a:solidFill>
                <a:srgbClr val="002060"/>
              </a:solidFill>
              <a:latin typeface="Calibri" panose="020F0502020204030204" pitchFamily="34" charset="0"/>
              <a:cs typeface="Calibri" panose="020F0502020204030204" pitchFamily="34" charset="0"/>
            </a:endParaRPr>
          </a:p>
        </p:txBody>
      </p:sp>
      <p:sp>
        <p:nvSpPr>
          <p:cNvPr id="3" name="CuadroTexto 2">
            <a:extLst>
              <a:ext uri="{FF2B5EF4-FFF2-40B4-BE49-F238E27FC236}">
                <a16:creationId xmlns:a16="http://schemas.microsoft.com/office/drawing/2014/main" id="{3A56A171-B6C9-5573-ABFC-82878BFEEE1F}"/>
              </a:ext>
            </a:extLst>
          </p:cNvPr>
          <p:cNvSpPr txBox="1"/>
          <p:nvPr/>
        </p:nvSpPr>
        <p:spPr>
          <a:xfrm>
            <a:off x="2036169" y="1484310"/>
            <a:ext cx="2233606" cy="369332"/>
          </a:xfrm>
          <a:prstGeom prst="rect">
            <a:avLst/>
          </a:prstGeom>
          <a:noFill/>
        </p:spPr>
        <p:txBody>
          <a:bodyPr wrap="square" rtlCol="0">
            <a:spAutoFit/>
          </a:bodyPr>
          <a:lstStyle/>
          <a:p>
            <a:pPr algn="ctr">
              <a:spcBef>
                <a:spcPts val="600"/>
              </a:spcBef>
              <a:spcAft>
                <a:spcPts val="600"/>
              </a:spcAft>
            </a:pPr>
            <a:r>
              <a:rPr lang="es-ES" sz="1800" b="1" dirty="0">
                <a:solidFill>
                  <a:srgbClr val="002060"/>
                </a:solidFill>
                <a:latin typeface="Calibri" panose="020F0502020204030204" pitchFamily="34" charset="0"/>
                <a:cs typeface="Calibri" panose="020F0502020204030204" pitchFamily="34" charset="0"/>
              </a:rPr>
              <a:t>Character</a:t>
            </a:r>
            <a:endParaRPr lang="es-PE" sz="1800" b="1" dirty="0">
              <a:solidFill>
                <a:srgbClr val="002060"/>
              </a:solidFill>
              <a:latin typeface="Calibri" panose="020F0502020204030204" pitchFamily="34" charset="0"/>
              <a:cs typeface="Calibri" panose="020F0502020204030204" pitchFamily="34" charset="0"/>
            </a:endParaRPr>
          </a:p>
        </p:txBody>
      </p:sp>
      <p:sp>
        <p:nvSpPr>
          <p:cNvPr id="4" name="CuadroTexto 3">
            <a:extLst>
              <a:ext uri="{FF2B5EF4-FFF2-40B4-BE49-F238E27FC236}">
                <a16:creationId xmlns:a16="http://schemas.microsoft.com/office/drawing/2014/main" id="{D5254677-EF4E-CC98-94F1-0E116C345A1C}"/>
              </a:ext>
            </a:extLst>
          </p:cNvPr>
          <p:cNvSpPr txBox="1"/>
          <p:nvPr/>
        </p:nvSpPr>
        <p:spPr>
          <a:xfrm>
            <a:off x="4051218" y="1490964"/>
            <a:ext cx="2233606" cy="369332"/>
          </a:xfrm>
          <a:prstGeom prst="rect">
            <a:avLst/>
          </a:prstGeom>
          <a:noFill/>
        </p:spPr>
        <p:txBody>
          <a:bodyPr wrap="square" rtlCol="0">
            <a:spAutoFit/>
          </a:bodyPr>
          <a:lstStyle/>
          <a:p>
            <a:pPr algn="ctr">
              <a:spcBef>
                <a:spcPts val="600"/>
              </a:spcBef>
              <a:spcAft>
                <a:spcPts val="600"/>
              </a:spcAft>
            </a:pPr>
            <a:r>
              <a:rPr lang="es-ES" sz="1800" b="1" dirty="0">
                <a:solidFill>
                  <a:srgbClr val="002060"/>
                </a:solidFill>
                <a:latin typeface="Calibri" panose="020F0502020204030204" pitchFamily="34" charset="0"/>
                <a:cs typeface="Calibri" panose="020F0502020204030204" pitchFamily="34" charset="0"/>
              </a:rPr>
              <a:t>Logical</a:t>
            </a:r>
            <a:endParaRPr lang="es-PE" sz="1800" b="1" dirty="0">
              <a:solidFill>
                <a:srgbClr val="002060"/>
              </a:solidFill>
              <a:latin typeface="Calibri" panose="020F0502020204030204" pitchFamily="34" charset="0"/>
              <a:cs typeface="Calibri" panose="020F0502020204030204" pitchFamily="34" charset="0"/>
            </a:endParaRPr>
          </a:p>
        </p:txBody>
      </p:sp>
      <p:sp>
        <p:nvSpPr>
          <p:cNvPr id="5" name="CuadroTexto 4">
            <a:extLst>
              <a:ext uri="{FF2B5EF4-FFF2-40B4-BE49-F238E27FC236}">
                <a16:creationId xmlns:a16="http://schemas.microsoft.com/office/drawing/2014/main" id="{6810EEF3-ADB1-D5AD-3A9F-665CEC2A18A3}"/>
              </a:ext>
            </a:extLst>
          </p:cNvPr>
          <p:cNvSpPr txBox="1"/>
          <p:nvPr/>
        </p:nvSpPr>
        <p:spPr>
          <a:xfrm>
            <a:off x="6261134" y="1490964"/>
            <a:ext cx="2233606" cy="369332"/>
          </a:xfrm>
          <a:prstGeom prst="rect">
            <a:avLst/>
          </a:prstGeom>
          <a:noFill/>
        </p:spPr>
        <p:txBody>
          <a:bodyPr wrap="square" rtlCol="0">
            <a:spAutoFit/>
          </a:bodyPr>
          <a:lstStyle/>
          <a:p>
            <a:pPr algn="ctr">
              <a:spcBef>
                <a:spcPts val="600"/>
              </a:spcBef>
              <a:spcAft>
                <a:spcPts val="600"/>
              </a:spcAft>
            </a:pPr>
            <a:r>
              <a:rPr lang="es-ES" sz="1800" b="1" dirty="0">
                <a:solidFill>
                  <a:srgbClr val="002060"/>
                </a:solidFill>
                <a:latin typeface="Calibri" panose="020F0502020204030204" pitchFamily="34" charset="0"/>
                <a:cs typeface="Calibri" panose="020F0502020204030204" pitchFamily="34" charset="0"/>
              </a:rPr>
              <a:t>Factor</a:t>
            </a:r>
            <a:endParaRPr lang="es-PE" sz="1800" b="1" dirty="0">
              <a:solidFill>
                <a:srgbClr val="002060"/>
              </a:solidFill>
              <a:latin typeface="Calibri" panose="020F0502020204030204" pitchFamily="34" charset="0"/>
              <a:cs typeface="Calibri" panose="020F0502020204030204" pitchFamily="34" charset="0"/>
            </a:endParaRPr>
          </a:p>
        </p:txBody>
      </p:sp>
      <p:sp>
        <p:nvSpPr>
          <p:cNvPr id="7" name="CuadroTexto 6">
            <a:extLst>
              <a:ext uri="{FF2B5EF4-FFF2-40B4-BE49-F238E27FC236}">
                <a16:creationId xmlns:a16="http://schemas.microsoft.com/office/drawing/2014/main" id="{0A352E05-C919-FB74-AB39-D768DDFDA486}"/>
              </a:ext>
            </a:extLst>
          </p:cNvPr>
          <p:cNvSpPr txBox="1"/>
          <p:nvPr/>
        </p:nvSpPr>
        <p:spPr>
          <a:xfrm>
            <a:off x="292916" y="1938928"/>
            <a:ext cx="1784774" cy="1477328"/>
          </a:xfrm>
          <a:prstGeom prst="rect">
            <a:avLst/>
          </a:prstGeom>
          <a:noFill/>
        </p:spPr>
        <p:txBody>
          <a:bodyPr wrap="square">
            <a:spAutoFit/>
          </a:bodyPr>
          <a:lstStyle/>
          <a:p>
            <a:pPr algn="ctr"/>
            <a:r>
              <a:rPr lang="es-ES" sz="1800" b="0" i="0" dirty="0">
                <a:solidFill>
                  <a:srgbClr val="002060"/>
                </a:solidFill>
                <a:effectLst/>
                <a:latin typeface="Söhne"/>
              </a:rPr>
              <a:t>Un tipo de dato que representa números, ya sean enteros o decimales.</a:t>
            </a:r>
            <a:endParaRPr lang="es-PE" sz="1800" dirty="0">
              <a:solidFill>
                <a:srgbClr val="002060"/>
              </a:solidFill>
            </a:endParaRPr>
          </a:p>
        </p:txBody>
      </p:sp>
      <p:sp>
        <p:nvSpPr>
          <p:cNvPr id="9" name="CuadroTexto 8">
            <a:extLst>
              <a:ext uri="{FF2B5EF4-FFF2-40B4-BE49-F238E27FC236}">
                <a16:creationId xmlns:a16="http://schemas.microsoft.com/office/drawing/2014/main" id="{6105E63C-081B-F1A3-19DF-A3EECB9FD366}"/>
              </a:ext>
            </a:extLst>
          </p:cNvPr>
          <p:cNvSpPr txBox="1"/>
          <p:nvPr/>
        </p:nvSpPr>
        <p:spPr>
          <a:xfrm>
            <a:off x="2266444" y="1955257"/>
            <a:ext cx="1784774" cy="1200329"/>
          </a:xfrm>
          <a:prstGeom prst="rect">
            <a:avLst/>
          </a:prstGeom>
          <a:noFill/>
        </p:spPr>
        <p:txBody>
          <a:bodyPr wrap="square">
            <a:spAutoFit/>
          </a:bodyPr>
          <a:lstStyle/>
          <a:p>
            <a:pPr algn="ctr"/>
            <a:r>
              <a:rPr lang="es-ES" sz="1800" b="0" i="0" dirty="0">
                <a:solidFill>
                  <a:srgbClr val="002060"/>
                </a:solidFill>
                <a:effectLst/>
                <a:latin typeface="Söhne"/>
              </a:rPr>
              <a:t>Un tipo de dato que representa texto o cadenas de caracteres.</a:t>
            </a:r>
            <a:endParaRPr lang="es-PE" sz="1800" dirty="0">
              <a:solidFill>
                <a:srgbClr val="002060"/>
              </a:solidFill>
            </a:endParaRPr>
          </a:p>
        </p:txBody>
      </p:sp>
      <p:sp>
        <p:nvSpPr>
          <p:cNvPr id="11" name="CuadroTexto 10">
            <a:extLst>
              <a:ext uri="{FF2B5EF4-FFF2-40B4-BE49-F238E27FC236}">
                <a16:creationId xmlns:a16="http://schemas.microsoft.com/office/drawing/2014/main" id="{1D56C73C-1561-08D3-529A-BD2274291EDE}"/>
              </a:ext>
            </a:extLst>
          </p:cNvPr>
          <p:cNvSpPr txBox="1"/>
          <p:nvPr/>
        </p:nvSpPr>
        <p:spPr>
          <a:xfrm>
            <a:off x="4268193" y="1938928"/>
            <a:ext cx="1922633" cy="1477328"/>
          </a:xfrm>
          <a:prstGeom prst="rect">
            <a:avLst/>
          </a:prstGeom>
          <a:noFill/>
        </p:spPr>
        <p:txBody>
          <a:bodyPr wrap="square">
            <a:spAutoFit/>
          </a:bodyPr>
          <a:lstStyle/>
          <a:p>
            <a:pPr algn="ctr"/>
            <a:r>
              <a:rPr lang="es-ES" sz="1800" b="0" i="0" dirty="0">
                <a:solidFill>
                  <a:srgbClr val="002060"/>
                </a:solidFill>
                <a:effectLst/>
                <a:latin typeface="Söhne"/>
              </a:rPr>
              <a:t>Un tipo de dato que representa valores de verdad: verdadero (TRUE) o falso (FALSE).</a:t>
            </a:r>
            <a:endParaRPr lang="es-PE" sz="1800" dirty="0">
              <a:solidFill>
                <a:srgbClr val="002060"/>
              </a:solidFill>
            </a:endParaRPr>
          </a:p>
        </p:txBody>
      </p:sp>
      <p:sp>
        <p:nvSpPr>
          <p:cNvPr id="14" name="CuadroTexto 13">
            <a:extLst>
              <a:ext uri="{FF2B5EF4-FFF2-40B4-BE49-F238E27FC236}">
                <a16:creationId xmlns:a16="http://schemas.microsoft.com/office/drawing/2014/main" id="{C06A8B4E-A9AD-95C8-0EAD-9202DB5B1E99}"/>
              </a:ext>
            </a:extLst>
          </p:cNvPr>
          <p:cNvSpPr txBox="1"/>
          <p:nvPr/>
        </p:nvSpPr>
        <p:spPr>
          <a:xfrm>
            <a:off x="6400076" y="1955257"/>
            <a:ext cx="1922633" cy="1754326"/>
          </a:xfrm>
          <a:prstGeom prst="rect">
            <a:avLst/>
          </a:prstGeom>
          <a:noFill/>
        </p:spPr>
        <p:txBody>
          <a:bodyPr wrap="square">
            <a:spAutoFit/>
          </a:bodyPr>
          <a:lstStyle/>
          <a:p>
            <a:pPr algn="ctr"/>
            <a:r>
              <a:rPr lang="es-ES" sz="1800" b="0" i="0" dirty="0">
                <a:solidFill>
                  <a:srgbClr val="002060"/>
                </a:solidFill>
                <a:effectLst/>
                <a:latin typeface="Söhne"/>
              </a:rPr>
              <a:t>Un tipo de dato que representa categorías o niveles dentro de un conjunto de datos.</a:t>
            </a:r>
            <a:endParaRPr lang="es-PE" sz="1800" dirty="0">
              <a:solidFill>
                <a:srgbClr val="002060"/>
              </a:solidFill>
            </a:endParaRPr>
          </a:p>
        </p:txBody>
      </p:sp>
      <p:sp>
        <p:nvSpPr>
          <p:cNvPr id="8" name="CuadroTexto 7">
            <a:extLst>
              <a:ext uri="{FF2B5EF4-FFF2-40B4-BE49-F238E27FC236}">
                <a16:creationId xmlns:a16="http://schemas.microsoft.com/office/drawing/2014/main" id="{F1F7E068-4A5B-4C65-6D00-B086F57C0B48}"/>
              </a:ext>
            </a:extLst>
          </p:cNvPr>
          <p:cNvSpPr txBox="1"/>
          <p:nvPr/>
        </p:nvSpPr>
        <p:spPr>
          <a:xfrm>
            <a:off x="772912" y="3883541"/>
            <a:ext cx="824782" cy="461665"/>
          </a:xfrm>
          <a:prstGeom prst="rect">
            <a:avLst/>
          </a:prstGeom>
          <a:noFill/>
        </p:spPr>
        <p:txBody>
          <a:bodyPr wrap="square">
            <a:spAutoFit/>
          </a:bodyPr>
          <a:lstStyle/>
          <a:p>
            <a:pPr algn="ctr"/>
            <a:r>
              <a:rPr lang="es-ES" sz="2400" b="0" i="0" dirty="0">
                <a:solidFill>
                  <a:srgbClr val="002060"/>
                </a:solidFill>
                <a:effectLst/>
                <a:latin typeface="Söhne"/>
              </a:rPr>
              <a:t>5</a:t>
            </a:r>
            <a:endParaRPr lang="es-PE" sz="2400" dirty="0"/>
          </a:p>
        </p:txBody>
      </p:sp>
      <p:sp>
        <p:nvSpPr>
          <p:cNvPr id="15" name="CuadroTexto 14">
            <a:extLst>
              <a:ext uri="{FF2B5EF4-FFF2-40B4-BE49-F238E27FC236}">
                <a16:creationId xmlns:a16="http://schemas.microsoft.com/office/drawing/2014/main" id="{2F46424D-5DBA-D7BF-8A5A-1A3C296B5CC5}"/>
              </a:ext>
            </a:extLst>
          </p:cNvPr>
          <p:cNvSpPr txBox="1"/>
          <p:nvPr/>
        </p:nvSpPr>
        <p:spPr>
          <a:xfrm>
            <a:off x="2589196" y="3890202"/>
            <a:ext cx="976167" cy="461665"/>
          </a:xfrm>
          <a:prstGeom prst="rect">
            <a:avLst/>
          </a:prstGeom>
          <a:noFill/>
        </p:spPr>
        <p:txBody>
          <a:bodyPr wrap="square">
            <a:spAutoFit/>
          </a:bodyPr>
          <a:lstStyle/>
          <a:p>
            <a:pPr algn="ctr"/>
            <a:r>
              <a:rPr lang="es-ES" sz="2400" b="0" i="0" dirty="0">
                <a:solidFill>
                  <a:srgbClr val="002060"/>
                </a:solidFill>
                <a:effectLst/>
                <a:latin typeface="Söhne"/>
              </a:rPr>
              <a:t>“hola”</a:t>
            </a:r>
            <a:endParaRPr lang="es-PE" sz="2400" dirty="0"/>
          </a:p>
        </p:txBody>
      </p:sp>
      <p:sp>
        <p:nvSpPr>
          <p:cNvPr id="16" name="CuadroTexto 15">
            <a:extLst>
              <a:ext uri="{FF2B5EF4-FFF2-40B4-BE49-F238E27FC236}">
                <a16:creationId xmlns:a16="http://schemas.microsoft.com/office/drawing/2014/main" id="{F75165B9-59CA-9B0A-1640-B142DD5BDA63}"/>
              </a:ext>
            </a:extLst>
          </p:cNvPr>
          <p:cNvSpPr txBox="1"/>
          <p:nvPr/>
        </p:nvSpPr>
        <p:spPr>
          <a:xfrm>
            <a:off x="4679937" y="3899819"/>
            <a:ext cx="976167" cy="830997"/>
          </a:xfrm>
          <a:prstGeom prst="rect">
            <a:avLst/>
          </a:prstGeom>
          <a:noFill/>
        </p:spPr>
        <p:txBody>
          <a:bodyPr wrap="square">
            <a:spAutoFit/>
          </a:bodyPr>
          <a:lstStyle/>
          <a:p>
            <a:pPr algn="ctr"/>
            <a:r>
              <a:rPr lang="es-ES" sz="2400" b="0" i="0" dirty="0">
                <a:solidFill>
                  <a:srgbClr val="002060"/>
                </a:solidFill>
                <a:effectLst/>
                <a:latin typeface="Söhne"/>
              </a:rPr>
              <a:t>TRUE</a:t>
            </a:r>
          </a:p>
          <a:p>
            <a:pPr algn="ctr"/>
            <a:r>
              <a:rPr lang="es-ES" sz="2400" dirty="0">
                <a:solidFill>
                  <a:srgbClr val="002060"/>
                </a:solidFill>
                <a:latin typeface="Söhne"/>
              </a:rPr>
              <a:t>FALSE</a:t>
            </a:r>
            <a:endParaRPr lang="es-PE" sz="2400" dirty="0"/>
          </a:p>
        </p:txBody>
      </p:sp>
      <p:sp>
        <p:nvSpPr>
          <p:cNvPr id="17" name="CuadroTexto 16">
            <a:extLst>
              <a:ext uri="{FF2B5EF4-FFF2-40B4-BE49-F238E27FC236}">
                <a16:creationId xmlns:a16="http://schemas.microsoft.com/office/drawing/2014/main" id="{B1425C21-6A84-7442-24F9-D46A76E21D1A}"/>
              </a:ext>
            </a:extLst>
          </p:cNvPr>
          <p:cNvSpPr txBox="1"/>
          <p:nvPr/>
        </p:nvSpPr>
        <p:spPr>
          <a:xfrm>
            <a:off x="6540101" y="3882156"/>
            <a:ext cx="976167" cy="830997"/>
          </a:xfrm>
          <a:prstGeom prst="rect">
            <a:avLst/>
          </a:prstGeom>
          <a:noFill/>
        </p:spPr>
        <p:txBody>
          <a:bodyPr wrap="square">
            <a:spAutoFit/>
          </a:bodyPr>
          <a:lstStyle/>
          <a:p>
            <a:pPr algn="ctr"/>
            <a:r>
              <a:rPr lang="es-ES" sz="2400" b="0" i="0" dirty="0">
                <a:solidFill>
                  <a:srgbClr val="002060"/>
                </a:solidFill>
                <a:effectLst/>
                <a:latin typeface="Söhne"/>
              </a:rPr>
              <a:t>1</a:t>
            </a:r>
          </a:p>
          <a:p>
            <a:pPr algn="ctr"/>
            <a:r>
              <a:rPr lang="es-ES" sz="2400" dirty="0">
                <a:solidFill>
                  <a:srgbClr val="002060"/>
                </a:solidFill>
                <a:latin typeface="Söhne"/>
              </a:rPr>
              <a:t>2</a:t>
            </a:r>
            <a:endParaRPr lang="es-PE" sz="2400" dirty="0"/>
          </a:p>
        </p:txBody>
      </p:sp>
      <p:sp>
        <p:nvSpPr>
          <p:cNvPr id="18" name="CuadroTexto 17">
            <a:extLst>
              <a:ext uri="{FF2B5EF4-FFF2-40B4-BE49-F238E27FC236}">
                <a16:creationId xmlns:a16="http://schemas.microsoft.com/office/drawing/2014/main" id="{009056EE-F91D-371A-4FD5-BD65C6CA4C46}"/>
              </a:ext>
            </a:extLst>
          </p:cNvPr>
          <p:cNvSpPr txBox="1"/>
          <p:nvPr/>
        </p:nvSpPr>
        <p:spPr>
          <a:xfrm>
            <a:off x="7013335" y="3881298"/>
            <a:ext cx="976167" cy="830997"/>
          </a:xfrm>
          <a:prstGeom prst="rect">
            <a:avLst/>
          </a:prstGeom>
          <a:noFill/>
        </p:spPr>
        <p:txBody>
          <a:bodyPr wrap="square">
            <a:spAutoFit/>
          </a:bodyPr>
          <a:lstStyle/>
          <a:p>
            <a:pPr algn="ctr"/>
            <a:r>
              <a:rPr lang="es-ES" sz="2400" b="0" i="0" dirty="0">
                <a:solidFill>
                  <a:schemeClr val="accent4">
                    <a:lumMod val="40000"/>
                    <a:lumOff val="60000"/>
                  </a:schemeClr>
                </a:solidFill>
                <a:effectLst/>
                <a:latin typeface="Söhne"/>
              </a:rPr>
              <a:t>A</a:t>
            </a:r>
          </a:p>
          <a:p>
            <a:pPr algn="ctr"/>
            <a:r>
              <a:rPr lang="es-ES" sz="2400" dirty="0">
                <a:solidFill>
                  <a:schemeClr val="accent4">
                    <a:lumMod val="40000"/>
                    <a:lumOff val="60000"/>
                  </a:schemeClr>
                </a:solidFill>
                <a:latin typeface="Söhne"/>
              </a:rPr>
              <a:t>B</a:t>
            </a:r>
            <a:endParaRPr lang="es-PE" sz="2400" dirty="0">
              <a:solidFill>
                <a:schemeClr val="accent4">
                  <a:lumMod val="40000"/>
                  <a:lumOff val="60000"/>
                </a:schemeClr>
              </a:solidFill>
            </a:endParaRPr>
          </a:p>
        </p:txBody>
      </p:sp>
      <p:pic>
        <p:nvPicPr>
          <p:cNvPr id="9218" name="Picture 2" descr="Caja para almacenar Lego cuadrada | Liverpool.com.mx">
            <a:extLst>
              <a:ext uri="{FF2B5EF4-FFF2-40B4-BE49-F238E27FC236}">
                <a16:creationId xmlns:a16="http://schemas.microsoft.com/office/drawing/2014/main" id="{AE0256EB-DAB8-F359-2A28-017DF0FC7DE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20959" b="19906"/>
          <a:stretch/>
        </p:blipFill>
        <p:spPr bwMode="auto">
          <a:xfrm>
            <a:off x="719781" y="768252"/>
            <a:ext cx="877913" cy="670939"/>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descr="Saldos: Lego Cajón Bloque Chico Rojo By Lego – Limited Edition">
            <a:extLst>
              <a:ext uri="{FF2B5EF4-FFF2-40B4-BE49-F238E27FC236}">
                <a16:creationId xmlns:a16="http://schemas.microsoft.com/office/drawing/2014/main" id="{822E50FB-3F38-1D32-617F-823C50D3138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40903" y="696746"/>
            <a:ext cx="714350" cy="714350"/>
          </a:xfrm>
          <a:prstGeom prst="rect">
            <a:avLst/>
          </a:prstGeom>
          <a:noFill/>
          <a:extLst>
            <a:ext uri="{909E8E84-426E-40DD-AFC4-6F175D3DCCD1}">
              <a14:hiddenFill xmlns:a14="http://schemas.microsoft.com/office/drawing/2010/main">
                <a:solidFill>
                  <a:srgbClr val="FFFFFF"/>
                </a:solidFill>
              </a14:hiddenFill>
            </a:ext>
          </a:extLst>
        </p:spPr>
      </p:pic>
      <p:pic>
        <p:nvPicPr>
          <p:cNvPr id="9224" name="Picture 8" descr="Archivo STL gratis Fusion 360 2x2 Generador de bloques de Lego・Modelo de  impresión 3D para descargar・Cults">
            <a:extLst>
              <a:ext uri="{FF2B5EF4-FFF2-40B4-BE49-F238E27FC236}">
                <a16:creationId xmlns:a16="http://schemas.microsoft.com/office/drawing/2014/main" id="{F75D89C1-1E52-CE5D-9D56-E5CEB0A422C2}"/>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1479" t="11041" r="19688" b="10549"/>
          <a:stretch/>
        </p:blipFill>
        <p:spPr bwMode="auto">
          <a:xfrm>
            <a:off x="7013335" y="797504"/>
            <a:ext cx="790055" cy="7129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0448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fade">
                                      <p:cBhvr>
                                        <p:cTn id="20" dur="500"/>
                                        <p:tgtEl>
                                          <p:spTgt spid="3"/>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fade">
                                      <p:cBhvr>
                                        <p:cTn id="28" dur="500"/>
                                        <p:tgtEl>
                                          <p:spTgt spid="15"/>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4"/>
                                        </p:tgtEl>
                                        <p:attrNameLst>
                                          <p:attrName>style.visibility</p:attrName>
                                        </p:attrNameLst>
                                      </p:cBhvr>
                                      <p:to>
                                        <p:strVal val="visible"/>
                                      </p:to>
                                    </p:set>
                                    <p:animEffect transition="in" filter="fade">
                                      <p:cBhvr>
                                        <p:cTn id="33" dur="500"/>
                                        <p:tgtEl>
                                          <p:spTgt spid="4"/>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fade">
                                      <p:cBhvr>
                                        <p:cTn id="36" dur="500"/>
                                        <p:tgtEl>
                                          <p:spTgt spid="11"/>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16"/>
                                        </p:tgtEl>
                                        <p:attrNameLst>
                                          <p:attrName>style.visibility</p:attrName>
                                        </p:attrNameLst>
                                      </p:cBhvr>
                                      <p:to>
                                        <p:strVal val="visible"/>
                                      </p:to>
                                    </p:set>
                                    <p:animEffect transition="in" filter="fade">
                                      <p:cBhvr>
                                        <p:cTn id="41" dur="500"/>
                                        <p:tgtEl>
                                          <p:spTgt spid="16"/>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5"/>
                                        </p:tgtEl>
                                        <p:attrNameLst>
                                          <p:attrName>style.visibility</p:attrName>
                                        </p:attrNameLst>
                                      </p:cBhvr>
                                      <p:to>
                                        <p:strVal val="visible"/>
                                      </p:to>
                                    </p:set>
                                    <p:animEffect transition="in" filter="fade">
                                      <p:cBhvr>
                                        <p:cTn id="46" dur="500"/>
                                        <p:tgtEl>
                                          <p:spTgt spid="5"/>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4"/>
                                        </p:tgtEl>
                                        <p:attrNameLst>
                                          <p:attrName>style.visibility</p:attrName>
                                        </p:attrNameLst>
                                      </p:cBhvr>
                                      <p:to>
                                        <p:strVal val="visible"/>
                                      </p:to>
                                    </p:set>
                                    <p:animEffect transition="in" filter="fade">
                                      <p:cBhvr>
                                        <p:cTn id="49" dur="500"/>
                                        <p:tgtEl>
                                          <p:spTgt spid="14"/>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17"/>
                                        </p:tgtEl>
                                        <p:attrNameLst>
                                          <p:attrName>style.visibility</p:attrName>
                                        </p:attrNameLst>
                                      </p:cBhvr>
                                      <p:to>
                                        <p:strVal val="visible"/>
                                      </p:to>
                                    </p:set>
                                    <p:animEffect transition="in" filter="fade">
                                      <p:cBhvr>
                                        <p:cTn id="54" dur="500"/>
                                        <p:tgtEl>
                                          <p:spTgt spid="17"/>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18"/>
                                        </p:tgtEl>
                                        <p:attrNameLst>
                                          <p:attrName>style.visibility</p:attrName>
                                        </p:attrNameLst>
                                      </p:cBhvr>
                                      <p:to>
                                        <p:strVal val="visible"/>
                                      </p:to>
                                    </p:set>
                                    <p:animEffect transition="in" filter="fade">
                                      <p:cBhvr>
                                        <p:cTn id="59"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5" grpId="0"/>
      <p:bldP spid="7" grpId="0"/>
      <p:bldP spid="9" grpId="0"/>
      <p:bldP spid="11" grpId="0"/>
      <p:bldP spid="14" grpId="0"/>
      <p:bldP spid="8" grpId="0"/>
      <p:bldP spid="15" grpId="0"/>
      <p:bldP spid="16" grpId="0"/>
      <p:bldP spid="17" grpId="0"/>
      <p:bldP spid="1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70"/>
        <p:cNvGrpSpPr/>
        <p:nvPr/>
      </p:nvGrpSpPr>
      <p:grpSpPr>
        <a:xfrm>
          <a:off x="0" y="0"/>
          <a:ext cx="0" cy="0"/>
          <a:chOff x="0" y="0"/>
          <a:chExt cx="0" cy="0"/>
        </a:xfrm>
      </p:grpSpPr>
      <p:sp>
        <p:nvSpPr>
          <p:cNvPr id="472" name="Google Shape;472;p28"/>
          <p:cNvSpPr txBox="1">
            <a:spLocks noGrp="1"/>
          </p:cNvSpPr>
          <p:nvPr>
            <p:ph type="body" idx="1"/>
          </p:nvPr>
        </p:nvSpPr>
        <p:spPr>
          <a:xfrm>
            <a:off x="1081225" y="720275"/>
            <a:ext cx="6969600" cy="292096"/>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PE" sz="1600" dirty="0">
                <a:solidFill>
                  <a:schemeClr val="accent2">
                    <a:lumMod val="60000"/>
                    <a:lumOff val="40000"/>
                  </a:schemeClr>
                </a:solidFill>
              </a:rPr>
              <a:t>1.5</a:t>
            </a:r>
            <a:endParaRPr sz="1600" dirty="0">
              <a:solidFill>
                <a:schemeClr val="accent2">
                  <a:lumMod val="60000"/>
                  <a:lumOff val="40000"/>
                </a:schemeClr>
              </a:solidFill>
            </a:endParaRPr>
          </a:p>
        </p:txBody>
      </p:sp>
      <p:sp>
        <p:nvSpPr>
          <p:cNvPr id="473" name="Google Shape;473;p28"/>
          <p:cNvSpPr txBox="1">
            <a:spLocks noGrp="1"/>
          </p:cNvSpPr>
          <p:nvPr>
            <p:ph type="subTitle" idx="4294967295"/>
          </p:nvPr>
        </p:nvSpPr>
        <p:spPr>
          <a:xfrm>
            <a:off x="291511" y="4694675"/>
            <a:ext cx="4865100" cy="357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PE" dirty="0">
                <a:solidFill>
                  <a:schemeClr val="accent3"/>
                </a:solidFill>
              </a:rPr>
              <a:t>Los</a:t>
            </a:r>
            <a:r>
              <a:rPr lang="en" dirty="0">
                <a:solidFill>
                  <a:schemeClr val="accent3"/>
                </a:solidFill>
              </a:rPr>
              <a:t> primeros pasos</a:t>
            </a:r>
            <a:endParaRPr sz="1400" dirty="0">
              <a:solidFill>
                <a:schemeClr val="accent3"/>
              </a:solidFill>
            </a:endParaRPr>
          </a:p>
        </p:txBody>
      </p:sp>
      <p:sp>
        <p:nvSpPr>
          <p:cNvPr id="474" name="Google Shape;474;p28"/>
          <p:cNvSpPr txBox="1">
            <a:spLocks noGrp="1"/>
          </p:cNvSpPr>
          <p:nvPr>
            <p:ph type="subTitle" idx="4294967295"/>
          </p:nvPr>
        </p:nvSpPr>
        <p:spPr>
          <a:xfrm>
            <a:off x="-5975" y="91525"/>
            <a:ext cx="4572000" cy="357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400" dirty="0">
                <a:solidFill>
                  <a:schemeClr val="accent3"/>
                </a:solidFill>
              </a:rPr>
              <a:t>mi_codigo.R</a:t>
            </a:r>
            <a:endParaRPr sz="1400" dirty="0">
              <a:solidFill>
                <a:schemeClr val="accent3"/>
              </a:solidFill>
            </a:endParaRPr>
          </a:p>
        </p:txBody>
      </p:sp>
      <p:pic>
        <p:nvPicPr>
          <p:cNvPr id="15" name="Picture 2" descr="Oducal">
            <a:extLst>
              <a:ext uri="{FF2B5EF4-FFF2-40B4-BE49-F238E27FC236}">
                <a16:creationId xmlns:a16="http://schemas.microsoft.com/office/drawing/2014/main" id="{8D7F27A0-AC85-3DB6-44A0-500E34DB633D}"/>
              </a:ext>
            </a:extLst>
          </p:cNvPr>
          <p:cNvPicPr>
            <a:picLocks noChangeAspect="1" noChangeArrowheads="1"/>
          </p:cNvPicPr>
          <p:nvPr/>
        </p:nvPicPr>
        <p:blipFill>
          <a:blip r:embed="rId3">
            <a:alphaModFix/>
            <a:extLst>
              <a:ext uri="{28A0092B-C50C-407E-A947-70E740481C1C}">
                <a14:useLocalDpi xmlns:a14="http://schemas.microsoft.com/office/drawing/2010/main" val="0"/>
              </a:ext>
            </a:extLst>
          </a:blip>
          <a:srcRect/>
          <a:stretch>
            <a:fillRect/>
          </a:stretch>
        </p:blipFill>
        <p:spPr bwMode="auto">
          <a:xfrm>
            <a:off x="7675728" y="4504265"/>
            <a:ext cx="1459805" cy="703545"/>
          </a:xfrm>
          <a:prstGeom prst="rect">
            <a:avLst/>
          </a:prstGeom>
          <a:noFill/>
          <a:extLst>
            <a:ext uri="{909E8E84-426E-40DD-AFC4-6F175D3DCCD1}">
              <a14:hiddenFill xmlns:a14="http://schemas.microsoft.com/office/drawing/2010/main">
                <a:solidFill>
                  <a:srgbClr val="FFFFFF"/>
                </a:solidFill>
              </a14:hiddenFill>
            </a:ext>
          </a:extLst>
        </p:spPr>
      </p:pic>
      <p:sp>
        <p:nvSpPr>
          <p:cNvPr id="2" name="Google Shape;472;p28">
            <a:extLst>
              <a:ext uri="{FF2B5EF4-FFF2-40B4-BE49-F238E27FC236}">
                <a16:creationId xmlns:a16="http://schemas.microsoft.com/office/drawing/2014/main" id="{EC0188CD-285E-473D-B608-AD242CF97EEB}"/>
              </a:ext>
            </a:extLst>
          </p:cNvPr>
          <p:cNvSpPr txBox="1">
            <a:spLocks/>
          </p:cNvSpPr>
          <p:nvPr/>
        </p:nvSpPr>
        <p:spPr>
          <a:xfrm>
            <a:off x="1081225" y="1283821"/>
            <a:ext cx="6969600" cy="29209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1400"/>
              <a:buFont typeface="Fira Code"/>
              <a:buChar char="∗"/>
              <a:defRPr sz="1000" b="0" i="0" u="none" strike="noStrike" cap="none">
                <a:solidFill>
                  <a:schemeClr val="dk2"/>
                </a:solidFill>
                <a:latin typeface="Fira Code"/>
                <a:ea typeface="Fira Code"/>
                <a:cs typeface="Fira Code"/>
                <a:sym typeface="Fira Code"/>
              </a:defRPr>
            </a:lvl1pPr>
            <a:lvl2pPr marL="914400" marR="0" lvl="1"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2pPr>
            <a:lvl3pPr marL="1371600" marR="0" lvl="2"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3pPr>
            <a:lvl4pPr marL="1828800" marR="0" lvl="3"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4pPr>
            <a:lvl5pPr marL="2286000" marR="0" lvl="4"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5pPr>
            <a:lvl6pPr marL="2743200" marR="0" lvl="5"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6pPr>
            <a:lvl7pPr marL="3200400" marR="0" lvl="6"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7pPr>
            <a:lvl8pPr marL="3657600" marR="0" lvl="7"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8pPr>
            <a:lvl9pPr marL="4114800" marR="0" lvl="8"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9pPr>
          </a:lstStyle>
          <a:p>
            <a:pPr marL="0" indent="0">
              <a:buFont typeface="Fira Code"/>
              <a:buNone/>
            </a:pPr>
            <a:r>
              <a:rPr lang="es-PE" sz="1600" dirty="0">
                <a:solidFill>
                  <a:schemeClr val="accent2">
                    <a:lumMod val="60000"/>
                    <a:lumOff val="40000"/>
                  </a:schemeClr>
                </a:solidFill>
              </a:rPr>
              <a:t>“hola”</a:t>
            </a:r>
          </a:p>
        </p:txBody>
      </p:sp>
      <p:sp>
        <p:nvSpPr>
          <p:cNvPr id="3" name="Google Shape;472;p28">
            <a:extLst>
              <a:ext uri="{FF2B5EF4-FFF2-40B4-BE49-F238E27FC236}">
                <a16:creationId xmlns:a16="http://schemas.microsoft.com/office/drawing/2014/main" id="{0454CB38-114E-185A-3A11-2A13CCD31B73}"/>
              </a:ext>
            </a:extLst>
          </p:cNvPr>
          <p:cNvSpPr txBox="1">
            <a:spLocks/>
          </p:cNvSpPr>
          <p:nvPr/>
        </p:nvSpPr>
        <p:spPr>
          <a:xfrm>
            <a:off x="1081225" y="1801157"/>
            <a:ext cx="6969600" cy="29209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1400"/>
              <a:buFont typeface="Fira Code"/>
              <a:buChar char="∗"/>
              <a:defRPr sz="1000" b="0" i="0" u="none" strike="noStrike" cap="none">
                <a:solidFill>
                  <a:schemeClr val="dk2"/>
                </a:solidFill>
                <a:latin typeface="Fira Code"/>
                <a:ea typeface="Fira Code"/>
                <a:cs typeface="Fira Code"/>
                <a:sym typeface="Fira Code"/>
              </a:defRPr>
            </a:lvl1pPr>
            <a:lvl2pPr marL="914400" marR="0" lvl="1"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2pPr>
            <a:lvl3pPr marL="1371600" marR="0" lvl="2"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3pPr>
            <a:lvl4pPr marL="1828800" marR="0" lvl="3"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4pPr>
            <a:lvl5pPr marL="2286000" marR="0" lvl="4"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5pPr>
            <a:lvl6pPr marL="2743200" marR="0" lvl="5"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6pPr>
            <a:lvl7pPr marL="3200400" marR="0" lvl="6"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7pPr>
            <a:lvl8pPr marL="3657600" marR="0" lvl="7"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8pPr>
            <a:lvl9pPr marL="4114800" marR="0" lvl="8"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9pPr>
          </a:lstStyle>
          <a:p>
            <a:pPr marL="0" indent="0">
              <a:buFont typeface="Fira Code"/>
              <a:buNone/>
            </a:pPr>
            <a:r>
              <a:rPr lang="es-PE" sz="1600" dirty="0">
                <a:solidFill>
                  <a:schemeClr val="bg1">
                    <a:lumMod val="75000"/>
                  </a:schemeClr>
                </a:solidFill>
              </a:rPr>
              <a:t>TRUE</a:t>
            </a:r>
          </a:p>
        </p:txBody>
      </p:sp>
      <p:sp>
        <p:nvSpPr>
          <p:cNvPr id="11" name="Google Shape;472;p28">
            <a:extLst>
              <a:ext uri="{FF2B5EF4-FFF2-40B4-BE49-F238E27FC236}">
                <a16:creationId xmlns:a16="http://schemas.microsoft.com/office/drawing/2014/main" id="{0AC71805-5B0A-233E-625D-4D1B5B867AA7}"/>
              </a:ext>
            </a:extLst>
          </p:cNvPr>
          <p:cNvSpPr txBox="1">
            <a:spLocks/>
          </p:cNvSpPr>
          <p:nvPr/>
        </p:nvSpPr>
        <p:spPr>
          <a:xfrm>
            <a:off x="1081225" y="2318493"/>
            <a:ext cx="6969600" cy="29209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1400"/>
              <a:buFont typeface="Fira Code"/>
              <a:buChar char="∗"/>
              <a:defRPr sz="1000" b="0" i="0" u="none" strike="noStrike" cap="none">
                <a:solidFill>
                  <a:schemeClr val="dk2"/>
                </a:solidFill>
                <a:latin typeface="Fira Code"/>
                <a:ea typeface="Fira Code"/>
                <a:cs typeface="Fira Code"/>
                <a:sym typeface="Fira Code"/>
              </a:defRPr>
            </a:lvl1pPr>
            <a:lvl2pPr marL="914400" marR="0" lvl="1"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2pPr>
            <a:lvl3pPr marL="1371600" marR="0" lvl="2"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3pPr>
            <a:lvl4pPr marL="1828800" marR="0" lvl="3"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4pPr>
            <a:lvl5pPr marL="2286000" marR="0" lvl="4"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5pPr>
            <a:lvl6pPr marL="2743200" marR="0" lvl="5"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6pPr>
            <a:lvl7pPr marL="3200400" marR="0" lvl="6"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7pPr>
            <a:lvl8pPr marL="3657600" marR="0" lvl="7"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8pPr>
            <a:lvl9pPr marL="4114800" marR="0" lvl="8"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9pPr>
          </a:lstStyle>
          <a:p>
            <a:pPr marL="0" indent="0">
              <a:buFont typeface="Fira Code"/>
              <a:buNone/>
            </a:pPr>
            <a:r>
              <a:rPr lang="es-PE" sz="1600" dirty="0">
                <a:solidFill>
                  <a:schemeClr val="accent2">
                    <a:lumMod val="60000"/>
                    <a:lumOff val="40000"/>
                  </a:schemeClr>
                </a:solidFill>
              </a:rPr>
              <a:t>1 + 1</a:t>
            </a:r>
          </a:p>
        </p:txBody>
      </p:sp>
      <p:sp>
        <p:nvSpPr>
          <p:cNvPr id="14" name="Google Shape;838;p41">
            <a:extLst>
              <a:ext uri="{FF2B5EF4-FFF2-40B4-BE49-F238E27FC236}">
                <a16:creationId xmlns:a16="http://schemas.microsoft.com/office/drawing/2014/main" id="{251FEDAE-B17E-0401-FFFC-880B7A24F1F5}"/>
              </a:ext>
            </a:extLst>
          </p:cNvPr>
          <p:cNvSpPr txBox="1"/>
          <p:nvPr/>
        </p:nvSpPr>
        <p:spPr>
          <a:xfrm>
            <a:off x="2100739" y="2292318"/>
            <a:ext cx="4590129" cy="374137"/>
          </a:xfrm>
          <a:prstGeom prst="rect">
            <a:avLst/>
          </a:prstGeom>
          <a:solidFill>
            <a:srgbClr val="2E32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accent6"/>
                </a:solidFill>
                <a:latin typeface="Fira Code"/>
                <a:ea typeface="Fira Code"/>
                <a:cs typeface="Fira Code"/>
                <a:sym typeface="Fira Code"/>
              </a:rPr>
              <a:t># </a:t>
            </a:r>
            <a:r>
              <a:rPr lang="es-PE" dirty="0">
                <a:solidFill>
                  <a:schemeClr val="accent6"/>
                </a:solidFill>
                <a:latin typeface="Fira Code"/>
                <a:ea typeface="Fira Code"/>
                <a:cs typeface="Fira Code"/>
                <a:sym typeface="Fira Code"/>
              </a:rPr>
              <a:t>Podemos</a:t>
            </a:r>
            <a:r>
              <a:rPr lang="en" dirty="0">
                <a:solidFill>
                  <a:schemeClr val="accent6"/>
                </a:solidFill>
                <a:latin typeface="Fira Code"/>
                <a:ea typeface="Fira Code"/>
                <a:cs typeface="Fira Code"/>
                <a:sym typeface="Fira Code"/>
              </a:rPr>
              <a:t> utilizar R como calculadora</a:t>
            </a:r>
            <a:endParaRPr dirty="0">
              <a:solidFill>
                <a:schemeClr val="accent6"/>
              </a:solidFill>
              <a:latin typeface="Fira Code"/>
              <a:ea typeface="Fira Code"/>
              <a:cs typeface="Fira Code"/>
              <a:sym typeface="Fira Code"/>
            </a:endParaRPr>
          </a:p>
        </p:txBody>
      </p:sp>
    </p:spTree>
    <p:extLst>
      <p:ext uri="{BB962C8B-B14F-4D97-AF65-F5344CB8AC3E}">
        <p14:creationId xmlns:p14="http://schemas.microsoft.com/office/powerpoint/2010/main" val="13865481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0" name="Rectángulo 9">
            <a:extLst>
              <a:ext uri="{FF2B5EF4-FFF2-40B4-BE49-F238E27FC236}">
                <a16:creationId xmlns:a16="http://schemas.microsoft.com/office/drawing/2014/main" id="{7B37350C-0A80-B8A8-E074-7DAE27C9C8FB}"/>
              </a:ext>
            </a:extLst>
          </p:cNvPr>
          <p:cNvSpPr/>
          <p:nvPr/>
        </p:nvSpPr>
        <p:spPr>
          <a:xfrm>
            <a:off x="68502" y="65315"/>
            <a:ext cx="9006998" cy="4980215"/>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sz="1800"/>
          </a:p>
        </p:txBody>
      </p:sp>
      <p:pic>
        <p:nvPicPr>
          <p:cNvPr id="12" name="Picture 2" descr="Oducal">
            <a:extLst>
              <a:ext uri="{FF2B5EF4-FFF2-40B4-BE49-F238E27FC236}">
                <a16:creationId xmlns:a16="http://schemas.microsoft.com/office/drawing/2014/main" id="{9BE6264C-2742-5EFF-F420-3FFA63E6C964}"/>
              </a:ext>
            </a:extLst>
          </p:cNvPr>
          <p:cNvPicPr>
            <a:picLocks noChangeAspect="1" noChangeArrowheads="1"/>
          </p:cNvPicPr>
          <p:nvPr/>
        </p:nvPicPr>
        <p:blipFill>
          <a:blip r:embed="rId3">
            <a:alphaModFix amt="20000"/>
            <a:extLst>
              <a:ext uri="{28A0092B-C50C-407E-A947-70E740481C1C}">
                <a14:useLocalDpi xmlns:a14="http://schemas.microsoft.com/office/drawing/2010/main" val="0"/>
              </a:ext>
            </a:extLst>
          </a:blip>
          <a:srcRect/>
          <a:stretch>
            <a:fillRect/>
          </a:stretch>
        </p:blipFill>
        <p:spPr bwMode="auto">
          <a:xfrm>
            <a:off x="7501419" y="4351867"/>
            <a:ext cx="1642581" cy="791633"/>
          </a:xfrm>
          <a:prstGeom prst="rect">
            <a:avLst/>
          </a:prstGeom>
          <a:noFill/>
          <a:extLst>
            <a:ext uri="{909E8E84-426E-40DD-AFC4-6F175D3DCCD1}">
              <a14:hiddenFill xmlns:a14="http://schemas.microsoft.com/office/drawing/2010/main">
                <a:solidFill>
                  <a:srgbClr val="FFFFFF"/>
                </a:solidFill>
              </a14:hiddenFill>
            </a:ext>
          </a:extLst>
        </p:spPr>
      </p:pic>
      <p:sp>
        <p:nvSpPr>
          <p:cNvPr id="13" name="CuadroTexto 12">
            <a:extLst>
              <a:ext uri="{FF2B5EF4-FFF2-40B4-BE49-F238E27FC236}">
                <a16:creationId xmlns:a16="http://schemas.microsoft.com/office/drawing/2014/main" id="{A0F5D40B-C0B1-582D-D862-0DB70C7AC1DD}"/>
              </a:ext>
            </a:extLst>
          </p:cNvPr>
          <p:cNvSpPr txBox="1"/>
          <p:nvPr/>
        </p:nvSpPr>
        <p:spPr>
          <a:xfrm>
            <a:off x="332015" y="221064"/>
            <a:ext cx="4052713" cy="523220"/>
          </a:xfrm>
          <a:prstGeom prst="rect">
            <a:avLst/>
          </a:prstGeom>
          <a:noFill/>
        </p:spPr>
        <p:txBody>
          <a:bodyPr wrap="none" rtlCol="0">
            <a:spAutoFit/>
          </a:bodyPr>
          <a:lstStyle/>
          <a:p>
            <a:r>
              <a:rPr lang="es-PE" sz="2800" b="1" u="sng" dirty="0">
                <a:solidFill>
                  <a:srgbClr val="002060"/>
                </a:solidFill>
                <a:latin typeface="Calibri" panose="020F0502020204030204" pitchFamily="34" charset="0"/>
                <a:cs typeface="Calibri" panose="020F0502020204030204" pitchFamily="34" charset="0"/>
              </a:rPr>
              <a:t>Operadores de asignación</a:t>
            </a:r>
          </a:p>
        </p:txBody>
      </p:sp>
      <p:sp>
        <p:nvSpPr>
          <p:cNvPr id="4" name="CuadroTexto 3">
            <a:extLst>
              <a:ext uri="{FF2B5EF4-FFF2-40B4-BE49-F238E27FC236}">
                <a16:creationId xmlns:a16="http://schemas.microsoft.com/office/drawing/2014/main" id="{FF1189EB-3301-CD86-875E-06746CEEF8D3}"/>
              </a:ext>
            </a:extLst>
          </p:cNvPr>
          <p:cNvSpPr txBox="1"/>
          <p:nvPr/>
        </p:nvSpPr>
        <p:spPr>
          <a:xfrm>
            <a:off x="418699" y="1042300"/>
            <a:ext cx="6318985" cy="3477875"/>
          </a:xfrm>
          <a:prstGeom prst="rect">
            <a:avLst/>
          </a:prstGeom>
          <a:noFill/>
        </p:spPr>
        <p:txBody>
          <a:bodyPr wrap="square">
            <a:spAutoFit/>
          </a:bodyPr>
          <a:lstStyle/>
          <a:p>
            <a:pPr marL="285750" indent="-285750">
              <a:buFont typeface="Wingdings" panose="05000000000000000000" pitchFamily="2" charset="2"/>
              <a:buChar char="q"/>
            </a:pPr>
            <a:r>
              <a:rPr lang="es-ES" sz="2000" dirty="0">
                <a:solidFill>
                  <a:srgbClr val="002060"/>
                </a:solidFill>
                <a:latin typeface="Calibri" panose="020F0502020204030204" pitchFamily="34" charset="0"/>
                <a:cs typeface="Calibri" panose="020F0502020204030204" pitchFamily="34" charset="0"/>
              </a:rPr>
              <a:t>El signo &lt;- indica la asignación de un valor a un nombre de variable. Ej: nombre_variable &lt;- “Christian” </a:t>
            </a:r>
          </a:p>
          <a:p>
            <a:pPr marL="285750" indent="-285750">
              <a:buFont typeface="Wingdings" panose="05000000000000000000" pitchFamily="2" charset="2"/>
              <a:buChar char="q"/>
            </a:pPr>
            <a:r>
              <a:rPr lang="es-ES" sz="2000" dirty="0">
                <a:solidFill>
                  <a:srgbClr val="002060"/>
                </a:solidFill>
                <a:latin typeface="Calibri" panose="020F0502020204030204" pitchFamily="34" charset="0"/>
                <a:cs typeface="Calibri" panose="020F0502020204030204" pitchFamily="34" charset="0"/>
              </a:rPr>
              <a:t>El valor es almacenado en la memoria de la computadora. </a:t>
            </a:r>
          </a:p>
          <a:p>
            <a:pPr marL="285750" indent="-285750">
              <a:buFont typeface="Wingdings" panose="05000000000000000000" pitchFamily="2" charset="2"/>
              <a:buChar char="q"/>
            </a:pPr>
            <a:r>
              <a:rPr lang="es-ES" sz="2000" dirty="0">
                <a:solidFill>
                  <a:srgbClr val="002060"/>
                </a:solidFill>
                <a:latin typeface="Calibri" panose="020F0502020204030204" pitchFamily="34" charset="0"/>
                <a:cs typeface="Calibri" panose="020F0502020204030204" pitchFamily="34" charset="0"/>
              </a:rPr>
              <a:t>La asignación une el valor y la variable. </a:t>
            </a:r>
          </a:p>
          <a:p>
            <a:pPr marL="285750" indent="-285750">
              <a:buFont typeface="Wingdings" panose="05000000000000000000" pitchFamily="2" charset="2"/>
              <a:buChar char="q"/>
            </a:pPr>
            <a:r>
              <a:rPr lang="es-ES" sz="2000" dirty="0">
                <a:solidFill>
                  <a:srgbClr val="002060"/>
                </a:solidFill>
                <a:latin typeface="Calibri" panose="020F0502020204030204" pitchFamily="34" charset="0"/>
                <a:cs typeface="Calibri" panose="020F0502020204030204" pitchFamily="34" charset="0"/>
              </a:rPr>
              <a:t>Se recupera el valor al llamar a la variable al tipear el nombre_variable. </a:t>
            </a:r>
          </a:p>
          <a:p>
            <a:pPr marL="285750" indent="-285750">
              <a:buFont typeface="Wingdings" panose="05000000000000000000" pitchFamily="2" charset="2"/>
              <a:buChar char="q"/>
            </a:pPr>
            <a:r>
              <a:rPr lang="es-ES" sz="2000" dirty="0">
                <a:solidFill>
                  <a:srgbClr val="002060"/>
                </a:solidFill>
                <a:latin typeface="Calibri" panose="020F0502020204030204" pitchFamily="34" charset="0"/>
                <a:cs typeface="Calibri" panose="020F0502020204030204" pitchFamily="34" charset="0"/>
              </a:rPr>
              <a:t>Si se vuelve a asignar un valor a una variable, el anterior se elimina de la memoria. </a:t>
            </a:r>
          </a:p>
          <a:p>
            <a:pPr marL="285750" indent="-285750">
              <a:buFont typeface="Wingdings" panose="05000000000000000000" pitchFamily="2" charset="2"/>
              <a:buChar char="q"/>
            </a:pPr>
            <a:r>
              <a:rPr lang="es-ES" sz="2000" dirty="0">
                <a:solidFill>
                  <a:srgbClr val="002060"/>
                </a:solidFill>
                <a:latin typeface="Calibri" panose="020F0502020204030204" pitchFamily="34" charset="0"/>
                <a:cs typeface="Calibri" panose="020F0502020204030204" pitchFamily="34" charset="0"/>
              </a:rPr>
              <a:t>Recordar: También es posible asignar con el signo =, sin embargo, este tiene algunas consideraciones especiales</a:t>
            </a:r>
            <a:endParaRPr lang="es-PE" sz="2000" dirty="0">
              <a:solidFill>
                <a:srgbClr val="002060"/>
              </a:solidFill>
              <a:latin typeface="Calibri" panose="020F0502020204030204" pitchFamily="34" charset="0"/>
              <a:cs typeface="Calibri" panose="020F0502020204030204" pitchFamily="34" charset="0"/>
            </a:endParaRPr>
          </a:p>
        </p:txBody>
      </p:sp>
      <p:pic>
        <p:nvPicPr>
          <p:cNvPr id="8194" name="Picture 2" descr="🏷️ Etiqueta Emoji">
            <a:extLst>
              <a:ext uri="{FF2B5EF4-FFF2-40B4-BE49-F238E27FC236}">
                <a16:creationId xmlns:a16="http://schemas.microsoft.com/office/drawing/2014/main" id="{2E578E63-B34E-228C-2518-8E8E4DC7F28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58779" y="1468055"/>
            <a:ext cx="2166522" cy="21665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35582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70"/>
        <p:cNvGrpSpPr/>
        <p:nvPr/>
      </p:nvGrpSpPr>
      <p:grpSpPr>
        <a:xfrm>
          <a:off x="0" y="0"/>
          <a:ext cx="0" cy="0"/>
          <a:chOff x="0" y="0"/>
          <a:chExt cx="0" cy="0"/>
        </a:xfrm>
      </p:grpSpPr>
      <p:sp>
        <p:nvSpPr>
          <p:cNvPr id="472" name="Google Shape;472;p28"/>
          <p:cNvSpPr txBox="1">
            <a:spLocks noGrp="1"/>
          </p:cNvSpPr>
          <p:nvPr>
            <p:ph type="body" idx="1"/>
          </p:nvPr>
        </p:nvSpPr>
        <p:spPr>
          <a:xfrm>
            <a:off x="1081225" y="720275"/>
            <a:ext cx="6969600" cy="292096"/>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PE" sz="1600" dirty="0">
                <a:solidFill>
                  <a:schemeClr val="accent2">
                    <a:lumMod val="60000"/>
                    <a:lumOff val="40000"/>
                  </a:schemeClr>
                </a:solidFill>
              </a:rPr>
              <a:t>Numero&lt;-1.5</a:t>
            </a:r>
            <a:endParaRPr sz="1600" dirty="0">
              <a:solidFill>
                <a:schemeClr val="accent2">
                  <a:lumMod val="60000"/>
                  <a:lumOff val="40000"/>
                </a:schemeClr>
              </a:solidFill>
            </a:endParaRPr>
          </a:p>
        </p:txBody>
      </p:sp>
      <p:sp>
        <p:nvSpPr>
          <p:cNvPr id="473" name="Google Shape;473;p28"/>
          <p:cNvSpPr txBox="1">
            <a:spLocks noGrp="1"/>
          </p:cNvSpPr>
          <p:nvPr>
            <p:ph type="subTitle" idx="4294967295"/>
          </p:nvPr>
        </p:nvSpPr>
        <p:spPr>
          <a:xfrm>
            <a:off x="291511" y="4694675"/>
            <a:ext cx="4865100" cy="357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PE" dirty="0">
                <a:solidFill>
                  <a:schemeClr val="accent3"/>
                </a:solidFill>
              </a:rPr>
              <a:t>Los</a:t>
            </a:r>
            <a:r>
              <a:rPr lang="en" dirty="0">
                <a:solidFill>
                  <a:schemeClr val="accent3"/>
                </a:solidFill>
              </a:rPr>
              <a:t> primeros pasos</a:t>
            </a:r>
            <a:endParaRPr sz="1400" dirty="0">
              <a:solidFill>
                <a:schemeClr val="accent3"/>
              </a:solidFill>
            </a:endParaRPr>
          </a:p>
        </p:txBody>
      </p:sp>
      <p:sp>
        <p:nvSpPr>
          <p:cNvPr id="474" name="Google Shape;474;p28"/>
          <p:cNvSpPr txBox="1">
            <a:spLocks noGrp="1"/>
          </p:cNvSpPr>
          <p:nvPr>
            <p:ph type="subTitle" idx="4294967295"/>
          </p:nvPr>
        </p:nvSpPr>
        <p:spPr>
          <a:xfrm>
            <a:off x="-5975" y="91525"/>
            <a:ext cx="4572000" cy="357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400" dirty="0">
                <a:solidFill>
                  <a:schemeClr val="accent3"/>
                </a:solidFill>
              </a:rPr>
              <a:t>mi_codigo.R</a:t>
            </a:r>
            <a:endParaRPr sz="1400" dirty="0">
              <a:solidFill>
                <a:schemeClr val="accent3"/>
              </a:solidFill>
            </a:endParaRPr>
          </a:p>
        </p:txBody>
      </p:sp>
      <p:pic>
        <p:nvPicPr>
          <p:cNvPr id="15" name="Picture 2" descr="Oducal">
            <a:extLst>
              <a:ext uri="{FF2B5EF4-FFF2-40B4-BE49-F238E27FC236}">
                <a16:creationId xmlns:a16="http://schemas.microsoft.com/office/drawing/2014/main" id="{8D7F27A0-AC85-3DB6-44A0-500E34DB633D}"/>
              </a:ext>
            </a:extLst>
          </p:cNvPr>
          <p:cNvPicPr>
            <a:picLocks noChangeAspect="1" noChangeArrowheads="1"/>
          </p:cNvPicPr>
          <p:nvPr/>
        </p:nvPicPr>
        <p:blipFill>
          <a:blip r:embed="rId3">
            <a:alphaModFix/>
            <a:extLst>
              <a:ext uri="{28A0092B-C50C-407E-A947-70E740481C1C}">
                <a14:useLocalDpi xmlns:a14="http://schemas.microsoft.com/office/drawing/2010/main" val="0"/>
              </a:ext>
            </a:extLst>
          </a:blip>
          <a:srcRect/>
          <a:stretch>
            <a:fillRect/>
          </a:stretch>
        </p:blipFill>
        <p:spPr bwMode="auto">
          <a:xfrm>
            <a:off x="7675728" y="4504265"/>
            <a:ext cx="1459805" cy="703545"/>
          </a:xfrm>
          <a:prstGeom prst="rect">
            <a:avLst/>
          </a:prstGeom>
          <a:noFill/>
          <a:extLst>
            <a:ext uri="{909E8E84-426E-40DD-AFC4-6F175D3DCCD1}">
              <a14:hiddenFill xmlns:a14="http://schemas.microsoft.com/office/drawing/2010/main">
                <a:solidFill>
                  <a:srgbClr val="FFFFFF"/>
                </a:solidFill>
              </a14:hiddenFill>
            </a:ext>
          </a:extLst>
        </p:spPr>
      </p:pic>
      <p:sp>
        <p:nvSpPr>
          <p:cNvPr id="2" name="Google Shape;472;p28">
            <a:extLst>
              <a:ext uri="{FF2B5EF4-FFF2-40B4-BE49-F238E27FC236}">
                <a16:creationId xmlns:a16="http://schemas.microsoft.com/office/drawing/2014/main" id="{EC0188CD-285E-473D-B608-AD242CF97EEB}"/>
              </a:ext>
            </a:extLst>
          </p:cNvPr>
          <p:cNvSpPr txBox="1">
            <a:spLocks/>
          </p:cNvSpPr>
          <p:nvPr/>
        </p:nvSpPr>
        <p:spPr>
          <a:xfrm>
            <a:off x="1081225" y="1503650"/>
            <a:ext cx="6969600" cy="29209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1400"/>
              <a:buFont typeface="Fira Code"/>
              <a:buChar char="∗"/>
              <a:defRPr sz="1000" b="0" i="0" u="none" strike="noStrike" cap="none">
                <a:solidFill>
                  <a:schemeClr val="dk2"/>
                </a:solidFill>
                <a:latin typeface="Fira Code"/>
                <a:ea typeface="Fira Code"/>
                <a:cs typeface="Fira Code"/>
                <a:sym typeface="Fira Code"/>
              </a:defRPr>
            </a:lvl1pPr>
            <a:lvl2pPr marL="914400" marR="0" lvl="1"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2pPr>
            <a:lvl3pPr marL="1371600" marR="0" lvl="2"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3pPr>
            <a:lvl4pPr marL="1828800" marR="0" lvl="3"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4pPr>
            <a:lvl5pPr marL="2286000" marR="0" lvl="4"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5pPr>
            <a:lvl6pPr marL="2743200" marR="0" lvl="5"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6pPr>
            <a:lvl7pPr marL="3200400" marR="0" lvl="6"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7pPr>
            <a:lvl8pPr marL="3657600" marR="0" lvl="7"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8pPr>
            <a:lvl9pPr marL="4114800" marR="0" lvl="8"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9pPr>
          </a:lstStyle>
          <a:p>
            <a:pPr marL="0" indent="0">
              <a:buFont typeface="Fira Code"/>
              <a:buNone/>
            </a:pPr>
            <a:r>
              <a:rPr lang="es-PE" sz="1600" dirty="0">
                <a:solidFill>
                  <a:schemeClr val="accent2">
                    <a:lumMod val="60000"/>
                    <a:lumOff val="40000"/>
                  </a:schemeClr>
                </a:solidFill>
              </a:rPr>
              <a:t>Caracter&lt;-“hola”</a:t>
            </a:r>
          </a:p>
        </p:txBody>
      </p:sp>
      <p:sp>
        <p:nvSpPr>
          <p:cNvPr id="3" name="Google Shape;472;p28">
            <a:extLst>
              <a:ext uri="{FF2B5EF4-FFF2-40B4-BE49-F238E27FC236}">
                <a16:creationId xmlns:a16="http://schemas.microsoft.com/office/drawing/2014/main" id="{0454CB38-114E-185A-3A11-2A13CCD31B73}"/>
              </a:ext>
            </a:extLst>
          </p:cNvPr>
          <p:cNvSpPr txBox="1">
            <a:spLocks/>
          </p:cNvSpPr>
          <p:nvPr/>
        </p:nvSpPr>
        <p:spPr>
          <a:xfrm>
            <a:off x="1081225" y="2320174"/>
            <a:ext cx="6969600" cy="29209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1400"/>
              <a:buFont typeface="Fira Code"/>
              <a:buChar char="∗"/>
              <a:defRPr sz="1000" b="0" i="0" u="none" strike="noStrike" cap="none">
                <a:solidFill>
                  <a:schemeClr val="dk2"/>
                </a:solidFill>
                <a:latin typeface="Fira Code"/>
                <a:ea typeface="Fira Code"/>
                <a:cs typeface="Fira Code"/>
                <a:sym typeface="Fira Code"/>
              </a:defRPr>
            </a:lvl1pPr>
            <a:lvl2pPr marL="914400" marR="0" lvl="1"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2pPr>
            <a:lvl3pPr marL="1371600" marR="0" lvl="2"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3pPr>
            <a:lvl4pPr marL="1828800" marR="0" lvl="3"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4pPr>
            <a:lvl5pPr marL="2286000" marR="0" lvl="4"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5pPr>
            <a:lvl6pPr marL="2743200" marR="0" lvl="5"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6pPr>
            <a:lvl7pPr marL="3200400" marR="0" lvl="6"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7pPr>
            <a:lvl8pPr marL="3657600" marR="0" lvl="7"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8pPr>
            <a:lvl9pPr marL="4114800" marR="0" lvl="8"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9pPr>
          </a:lstStyle>
          <a:p>
            <a:pPr marL="0" indent="0">
              <a:buFont typeface="Fira Code"/>
              <a:buNone/>
            </a:pPr>
            <a:r>
              <a:rPr lang="es-PE" sz="1600" dirty="0">
                <a:solidFill>
                  <a:srgbClr val="CBE67A"/>
                </a:solidFill>
              </a:rPr>
              <a:t>Logico&lt;-</a:t>
            </a:r>
            <a:r>
              <a:rPr lang="es-PE" sz="1600" dirty="0">
                <a:solidFill>
                  <a:schemeClr val="bg1">
                    <a:lumMod val="75000"/>
                  </a:schemeClr>
                </a:solidFill>
              </a:rPr>
              <a:t> TRUE</a:t>
            </a:r>
          </a:p>
        </p:txBody>
      </p:sp>
      <p:sp>
        <p:nvSpPr>
          <p:cNvPr id="4" name="Google Shape;472;p28">
            <a:extLst>
              <a:ext uri="{FF2B5EF4-FFF2-40B4-BE49-F238E27FC236}">
                <a16:creationId xmlns:a16="http://schemas.microsoft.com/office/drawing/2014/main" id="{923FA285-4086-F56B-C35F-91DF4294B799}"/>
              </a:ext>
            </a:extLst>
          </p:cNvPr>
          <p:cNvSpPr txBox="1">
            <a:spLocks/>
          </p:cNvSpPr>
          <p:nvPr/>
        </p:nvSpPr>
        <p:spPr>
          <a:xfrm>
            <a:off x="1093175" y="993170"/>
            <a:ext cx="6969600" cy="29209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1400"/>
              <a:buFont typeface="Fira Code"/>
              <a:buChar char="∗"/>
              <a:defRPr sz="1000" b="0" i="0" u="none" strike="noStrike" cap="none">
                <a:solidFill>
                  <a:schemeClr val="dk2"/>
                </a:solidFill>
                <a:latin typeface="Fira Code"/>
                <a:ea typeface="Fira Code"/>
                <a:cs typeface="Fira Code"/>
                <a:sym typeface="Fira Code"/>
              </a:defRPr>
            </a:lvl1pPr>
            <a:lvl2pPr marL="914400" marR="0" lvl="1"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2pPr>
            <a:lvl3pPr marL="1371600" marR="0" lvl="2"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3pPr>
            <a:lvl4pPr marL="1828800" marR="0" lvl="3"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4pPr>
            <a:lvl5pPr marL="2286000" marR="0" lvl="4"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5pPr>
            <a:lvl6pPr marL="2743200" marR="0" lvl="5"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6pPr>
            <a:lvl7pPr marL="3200400" marR="0" lvl="6"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7pPr>
            <a:lvl8pPr marL="3657600" marR="0" lvl="7"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8pPr>
            <a:lvl9pPr marL="4114800" marR="0" lvl="8"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9pPr>
          </a:lstStyle>
          <a:p>
            <a:pPr marL="0" indent="0">
              <a:buFont typeface="Fira Code"/>
              <a:buNone/>
            </a:pPr>
            <a:r>
              <a:rPr lang="es-PE" sz="1600" dirty="0">
                <a:solidFill>
                  <a:schemeClr val="accent2">
                    <a:lumMod val="60000"/>
                    <a:lumOff val="40000"/>
                  </a:schemeClr>
                </a:solidFill>
              </a:rPr>
              <a:t>Numero</a:t>
            </a:r>
          </a:p>
        </p:txBody>
      </p:sp>
      <p:sp>
        <p:nvSpPr>
          <p:cNvPr id="5" name="Google Shape;472;p28">
            <a:extLst>
              <a:ext uri="{FF2B5EF4-FFF2-40B4-BE49-F238E27FC236}">
                <a16:creationId xmlns:a16="http://schemas.microsoft.com/office/drawing/2014/main" id="{D5A80FA4-8C9F-0228-5371-E19149F30D16}"/>
              </a:ext>
            </a:extLst>
          </p:cNvPr>
          <p:cNvSpPr txBox="1">
            <a:spLocks/>
          </p:cNvSpPr>
          <p:nvPr/>
        </p:nvSpPr>
        <p:spPr>
          <a:xfrm>
            <a:off x="1081225" y="1768046"/>
            <a:ext cx="6969600" cy="29209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1400"/>
              <a:buFont typeface="Fira Code"/>
              <a:buChar char="∗"/>
              <a:defRPr sz="1000" b="0" i="0" u="none" strike="noStrike" cap="none">
                <a:solidFill>
                  <a:schemeClr val="dk2"/>
                </a:solidFill>
                <a:latin typeface="Fira Code"/>
                <a:ea typeface="Fira Code"/>
                <a:cs typeface="Fira Code"/>
                <a:sym typeface="Fira Code"/>
              </a:defRPr>
            </a:lvl1pPr>
            <a:lvl2pPr marL="914400" marR="0" lvl="1"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2pPr>
            <a:lvl3pPr marL="1371600" marR="0" lvl="2"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3pPr>
            <a:lvl4pPr marL="1828800" marR="0" lvl="3"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4pPr>
            <a:lvl5pPr marL="2286000" marR="0" lvl="4"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5pPr>
            <a:lvl6pPr marL="2743200" marR="0" lvl="5"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6pPr>
            <a:lvl7pPr marL="3200400" marR="0" lvl="6"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7pPr>
            <a:lvl8pPr marL="3657600" marR="0" lvl="7"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8pPr>
            <a:lvl9pPr marL="4114800" marR="0" lvl="8"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9pPr>
          </a:lstStyle>
          <a:p>
            <a:pPr marL="0" indent="0">
              <a:buFont typeface="Fira Code"/>
              <a:buNone/>
            </a:pPr>
            <a:r>
              <a:rPr lang="es-PE" sz="1600" dirty="0">
                <a:solidFill>
                  <a:schemeClr val="accent2">
                    <a:lumMod val="60000"/>
                    <a:lumOff val="40000"/>
                  </a:schemeClr>
                </a:solidFill>
              </a:rPr>
              <a:t>Caracter</a:t>
            </a:r>
          </a:p>
        </p:txBody>
      </p:sp>
      <p:sp>
        <p:nvSpPr>
          <p:cNvPr id="6" name="Google Shape;472;p28">
            <a:extLst>
              <a:ext uri="{FF2B5EF4-FFF2-40B4-BE49-F238E27FC236}">
                <a16:creationId xmlns:a16="http://schemas.microsoft.com/office/drawing/2014/main" id="{C944DB7E-15D7-2B43-76EB-FFD6E229C241}"/>
              </a:ext>
            </a:extLst>
          </p:cNvPr>
          <p:cNvSpPr txBox="1">
            <a:spLocks/>
          </p:cNvSpPr>
          <p:nvPr/>
        </p:nvSpPr>
        <p:spPr>
          <a:xfrm>
            <a:off x="1081225" y="2580206"/>
            <a:ext cx="6969600" cy="29209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1400"/>
              <a:buFont typeface="Fira Code"/>
              <a:buChar char="∗"/>
              <a:defRPr sz="1000" b="0" i="0" u="none" strike="noStrike" cap="none">
                <a:solidFill>
                  <a:schemeClr val="dk2"/>
                </a:solidFill>
                <a:latin typeface="Fira Code"/>
                <a:ea typeface="Fira Code"/>
                <a:cs typeface="Fira Code"/>
                <a:sym typeface="Fira Code"/>
              </a:defRPr>
            </a:lvl1pPr>
            <a:lvl2pPr marL="914400" marR="0" lvl="1"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2pPr>
            <a:lvl3pPr marL="1371600" marR="0" lvl="2"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3pPr>
            <a:lvl4pPr marL="1828800" marR="0" lvl="3"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4pPr>
            <a:lvl5pPr marL="2286000" marR="0" lvl="4"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5pPr>
            <a:lvl6pPr marL="2743200" marR="0" lvl="5"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6pPr>
            <a:lvl7pPr marL="3200400" marR="0" lvl="6"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7pPr>
            <a:lvl8pPr marL="3657600" marR="0" lvl="7"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8pPr>
            <a:lvl9pPr marL="4114800" marR="0" lvl="8"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9pPr>
          </a:lstStyle>
          <a:p>
            <a:pPr marL="0" indent="0">
              <a:buFont typeface="Fira Code"/>
              <a:buNone/>
            </a:pPr>
            <a:r>
              <a:rPr lang="es-PE" sz="1600" dirty="0">
                <a:solidFill>
                  <a:srgbClr val="CBE67A"/>
                </a:solidFill>
              </a:rPr>
              <a:t>Logico</a:t>
            </a:r>
            <a:endParaRPr lang="es-PE" sz="1600" dirty="0">
              <a:solidFill>
                <a:schemeClr val="bg1">
                  <a:lumMod val="75000"/>
                </a:schemeClr>
              </a:solidFill>
            </a:endParaRPr>
          </a:p>
        </p:txBody>
      </p:sp>
      <p:sp>
        <p:nvSpPr>
          <p:cNvPr id="7" name="Google Shape;838;p41">
            <a:extLst>
              <a:ext uri="{FF2B5EF4-FFF2-40B4-BE49-F238E27FC236}">
                <a16:creationId xmlns:a16="http://schemas.microsoft.com/office/drawing/2014/main" id="{E3F96801-1000-3197-5B96-14659281DEEF}"/>
              </a:ext>
            </a:extLst>
          </p:cNvPr>
          <p:cNvSpPr txBox="1"/>
          <p:nvPr/>
        </p:nvSpPr>
        <p:spPr>
          <a:xfrm>
            <a:off x="3660031" y="679254"/>
            <a:ext cx="4590129" cy="374137"/>
          </a:xfrm>
          <a:prstGeom prst="rect">
            <a:avLst/>
          </a:prstGeom>
          <a:solidFill>
            <a:srgbClr val="2E32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PE" dirty="0">
                <a:solidFill>
                  <a:schemeClr val="accent6"/>
                </a:solidFill>
                <a:latin typeface="Fira Code"/>
                <a:ea typeface="Fira Code"/>
                <a:cs typeface="Fira Code"/>
                <a:sym typeface="Fira Code"/>
              </a:rPr>
              <a:t># </a:t>
            </a:r>
            <a:r>
              <a:rPr lang="en" dirty="0">
                <a:solidFill>
                  <a:schemeClr val="accent6"/>
                </a:solidFill>
                <a:latin typeface="Fira Code"/>
                <a:ea typeface="Fira Code"/>
                <a:cs typeface="Fira Code"/>
                <a:sym typeface="Fira Code"/>
              </a:rPr>
              <a:t>Creamos el objeto</a:t>
            </a:r>
            <a:endParaRPr dirty="0">
              <a:solidFill>
                <a:schemeClr val="accent6"/>
              </a:solidFill>
              <a:latin typeface="Fira Code"/>
              <a:ea typeface="Fira Code"/>
              <a:cs typeface="Fira Code"/>
              <a:sym typeface="Fira Code"/>
            </a:endParaRPr>
          </a:p>
        </p:txBody>
      </p:sp>
      <p:sp>
        <p:nvSpPr>
          <p:cNvPr id="9" name="Google Shape;838;p41">
            <a:extLst>
              <a:ext uri="{FF2B5EF4-FFF2-40B4-BE49-F238E27FC236}">
                <a16:creationId xmlns:a16="http://schemas.microsoft.com/office/drawing/2014/main" id="{355411EB-FDBB-738F-ECA4-EE5792F35A02}"/>
              </a:ext>
            </a:extLst>
          </p:cNvPr>
          <p:cNvSpPr txBox="1"/>
          <p:nvPr/>
        </p:nvSpPr>
        <p:spPr>
          <a:xfrm>
            <a:off x="3660031" y="965648"/>
            <a:ext cx="4590129" cy="374137"/>
          </a:xfrm>
          <a:prstGeom prst="rect">
            <a:avLst/>
          </a:prstGeom>
          <a:solidFill>
            <a:srgbClr val="2E32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accent6"/>
                </a:solidFill>
                <a:latin typeface="Fira Code"/>
                <a:ea typeface="Fira Code"/>
                <a:cs typeface="Fira Code"/>
                <a:sym typeface="Fira Code"/>
              </a:rPr>
              <a:t># Lo “llamamos”</a:t>
            </a:r>
            <a:endParaRPr dirty="0">
              <a:solidFill>
                <a:schemeClr val="accent6"/>
              </a:solidFill>
              <a:latin typeface="Fira Code"/>
              <a:ea typeface="Fira Code"/>
              <a:cs typeface="Fira Code"/>
              <a:sym typeface="Fira Code"/>
            </a:endParaRPr>
          </a:p>
        </p:txBody>
      </p:sp>
      <p:sp>
        <p:nvSpPr>
          <p:cNvPr id="12" name="Google Shape;838;p41">
            <a:extLst>
              <a:ext uri="{FF2B5EF4-FFF2-40B4-BE49-F238E27FC236}">
                <a16:creationId xmlns:a16="http://schemas.microsoft.com/office/drawing/2014/main" id="{1F21E17A-F311-01E7-00CE-EC6085CDFC23}"/>
              </a:ext>
            </a:extLst>
          </p:cNvPr>
          <p:cNvSpPr txBox="1"/>
          <p:nvPr/>
        </p:nvSpPr>
        <p:spPr>
          <a:xfrm>
            <a:off x="3660031" y="1485756"/>
            <a:ext cx="4590129" cy="374137"/>
          </a:xfrm>
          <a:prstGeom prst="rect">
            <a:avLst/>
          </a:prstGeom>
          <a:solidFill>
            <a:srgbClr val="2E32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accent6"/>
                </a:solidFill>
                <a:latin typeface="Fira Code"/>
                <a:ea typeface="Fira Code"/>
                <a:cs typeface="Fira Code"/>
                <a:sym typeface="Fira Code"/>
              </a:rPr>
              <a:t># Creamos el objeto</a:t>
            </a:r>
            <a:endParaRPr dirty="0">
              <a:solidFill>
                <a:schemeClr val="accent6"/>
              </a:solidFill>
              <a:latin typeface="Fira Code"/>
              <a:ea typeface="Fira Code"/>
              <a:cs typeface="Fira Code"/>
              <a:sym typeface="Fira Code"/>
            </a:endParaRPr>
          </a:p>
        </p:txBody>
      </p:sp>
      <p:sp>
        <p:nvSpPr>
          <p:cNvPr id="14" name="Google Shape;838;p41">
            <a:extLst>
              <a:ext uri="{FF2B5EF4-FFF2-40B4-BE49-F238E27FC236}">
                <a16:creationId xmlns:a16="http://schemas.microsoft.com/office/drawing/2014/main" id="{B5F9C179-B244-982D-04A5-13486D2ADA25}"/>
              </a:ext>
            </a:extLst>
          </p:cNvPr>
          <p:cNvSpPr txBox="1"/>
          <p:nvPr/>
        </p:nvSpPr>
        <p:spPr>
          <a:xfrm>
            <a:off x="3660031" y="1772150"/>
            <a:ext cx="4590129" cy="374137"/>
          </a:xfrm>
          <a:prstGeom prst="rect">
            <a:avLst/>
          </a:prstGeom>
          <a:solidFill>
            <a:srgbClr val="2E32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accent6"/>
                </a:solidFill>
                <a:latin typeface="Fira Code"/>
                <a:ea typeface="Fira Code"/>
                <a:cs typeface="Fira Code"/>
                <a:sym typeface="Fira Code"/>
              </a:rPr>
              <a:t># Lo “llamamos”</a:t>
            </a:r>
            <a:endParaRPr dirty="0">
              <a:solidFill>
                <a:schemeClr val="accent6"/>
              </a:solidFill>
              <a:latin typeface="Fira Code"/>
              <a:ea typeface="Fira Code"/>
              <a:cs typeface="Fira Code"/>
              <a:sym typeface="Fira Code"/>
            </a:endParaRPr>
          </a:p>
        </p:txBody>
      </p:sp>
      <p:sp>
        <p:nvSpPr>
          <p:cNvPr id="17" name="Google Shape;838;p41">
            <a:extLst>
              <a:ext uri="{FF2B5EF4-FFF2-40B4-BE49-F238E27FC236}">
                <a16:creationId xmlns:a16="http://schemas.microsoft.com/office/drawing/2014/main" id="{9B950EC9-329C-1804-00D6-85324F85EF5F}"/>
              </a:ext>
            </a:extLst>
          </p:cNvPr>
          <p:cNvSpPr txBox="1"/>
          <p:nvPr/>
        </p:nvSpPr>
        <p:spPr>
          <a:xfrm>
            <a:off x="3660031" y="2287025"/>
            <a:ext cx="4590129" cy="374137"/>
          </a:xfrm>
          <a:prstGeom prst="rect">
            <a:avLst/>
          </a:prstGeom>
          <a:solidFill>
            <a:srgbClr val="2E32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accent6"/>
                </a:solidFill>
                <a:latin typeface="Fira Code"/>
                <a:ea typeface="Fira Code"/>
                <a:cs typeface="Fira Code"/>
                <a:sym typeface="Fira Code"/>
              </a:rPr>
              <a:t># Creamos el objeto</a:t>
            </a:r>
            <a:endParaRPr dirty="0">
              <a:solidFill>
                <a:schemeClr val="accent6"/>
              </a:solidFill>
              <a:latin typeface="Fira Code"/>
              <a:ea typeface="Fira Code"/>
              <a:cs typeface="Fira Code"/>
              <a:sym typeface="Fira Code"/>
            </a:endParaRPr>
          </a:p>
        </p:txBody>
      </p:sp>
      <p:sp>
        <p:nvSpPr>
          <p:cNvPr id="19" name="Google Shape;838;p41">
            <a:extLst>
              <a:ext uri="{FF2B5EF4-FFF2-40B4-BE49-F238E27FC236}">
                <a16:creationId xmlns:a16="http://schemas.microsoft.com/office/drawing/2014/main" id="{B87B8F7A-C0E7-7B70-5F76-0089588D32C4}"/>
              </a:ext>
            </a:extLst>
          </p:cNvPr>
          <p:cNvSpPr txBox="1"/>
          <p:nvPr/>
        </p:nvSpPr>
        <p:spPr>
          <a:xfrm>
            <a:off x="3660031" y="2573419"/>
            <a:ext cx="4590129" cy="374137"/>
          </a:xfrm>
          <a:prstGeom prst="rect">
            <a:avLst/>
          </a:prstGeom>
          <a:solidFill>
            <a:srgbClr val="2E32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accent6"/>
                </a:solidFill>
                <a:latin typeface="Fira Code"/>
                <a:ea typeface="Fira Code"/>
                <a:cs typeface="Fira Code"/>
                <a:sym typeface="Fira Code"/>
              </a:rPr>
              <a:t># Lo “llamamos”</a:t>
            </a:r>
            <a:endParaRPr dirty="0">
              <a:solidFill>
                <a:schemeClr val="accent6"/>
              </a:solidFill>
              <a:latin typeface="Fira Code"/>
              <a:ea typeface="Fira Code"/>
              <a:cs typeface="Fira Code"/>
              <a:sym typeface="Fira Code"/>
            </a:endParaRPr>
          </a:p>
        </p:txBody>
      </p:sp>
    </p:spTree>
    <p:extLst>
      <p:ext uri="{BB962C8B-B14F-4D97-AF65-F5344CB8AC3E}">
        <p14:creationId xmlns:p14="http://schemas.microsoft.com/office/powerpoint/2010/main" val="2402158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0" name="Rectángulo 9">
            <a:extLst>
              <a:ext uri="{FF2B5EF4-FFF2-40B4-BE49-F238E27FC236}">
                <a16:creationId xmlns:a16="http://schemas.microsoft.com/office/drawing/2014/main" id="{7B37350C-0A80-B8A8-E074-7DAE27C9C8FB}"/>
              </a:ext>
            </a:extLst>
          </p:cNvPr>
          <p:cNvSpPr/>
          <p:nvPr/>
        </p:nvSpPr>
        <p:spPr>
          <a:xfrm>
            <a:off x="68502" y="65315"/>
            <a:ext cx="9006998" cy="4980215"/>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sz="1800"/>
          </a:p>
        </p:txBody>
      </p:sp>
      <p:pic>
        <p:nvPicPr>
          <p:cNvPr id="12" name="Picture 2" descr="Oducal">
            <a:extLst>
              <a:ext uri="{FF2B5EF4-FFF2-40B4-BE49-F238E27FC236}">
                <a16:creationId xmlns:a16="http://schemas.microsoft.com/office/drawing/2014/main" id="{9BE6264C-2742-5EFF-F420-3FFA63E6C964}"/>
              </a:ext>
            </a:extLst>
          </p:cNvPr>
          <p:cNvPicPr>
            <a:picLocks noChangeAspect="1" noChangeArrowheads="1"/>
          </p:cNvPicPr>
          <p:nvPr/>
        </p:nvPicPr>
        <p:blipFill>
          <a:blip r:embed="rId3">
            <a:alphaModFix amt="20000"/>
            <a:extLst>
              <a:ext uri="{28A0092B-C50C-407E-A947-70E740481C1C}">
                <a14:useLocalDpi xmlns:a14="http://schemas.microsoft.com/office/drawing/2010/main" val="0"/>
              </a:ext>
            </a:extLst>
          </a:blip>
          <a:srcRect/>
          <a:stretch>
            <a:fillRect/>
          </a:stretch>
        </p:blipFill>
        <p:spPr bwMode="auto">
          <a:xfrm>
            <a:off x="7501419" y="4351867"/>
            <a:ext cx="1642581" cy="791633"/>
          </a:xfrm>
          <a:prstGeom prst="rect">
            <a:avLst/>
          </a:prstGeom>
          <a:noFill/>
          <a:extLst>
            <a:ext uri="{909E8E84-426E-40DD-AFC4-6F175D3DCCD1}">
              <a14:hiddenFill xmlns:a14="http://schemas.microsoft.com/office/drawing/2010/main">
                <a:solidFill>
                  <a:srgbClr val="FFFFFF"/>
                </a:solidFill>
              </a14:hiddenFill>
            </a:ext>
          </a:extLst>
        </p:spPr>
      </p:pic>
      <p:sp>
        <p:nvSpPr>
          <p:cNvPr id="13" name="CuadroTexto 12">
            <a:extLst>
              <a:ext uri="{FF2B5EF4-FFF2-40B4-BE49-F238E27FC236}">
                <a16:creationId xmlns:a16="http://schemas.microsoft.com/office/drawing/2014/main" id="{A0F5D40B-C0B1-582D-D862-0DB70C7AC1DD}"/>
              </a:ext>
            </a:extLst>
          </p:cNvPr>
          <p:cNvSpPr txBox="1"/>
          <p:nvPr/>
        </p:nvSpPr>
        <p:spPr>
          <a:xfrm>
            <a:off x="332015" y="221064"/>
            <a:ext cx="3579826" cy="523220"/>
          </a:xfrm>
          <a:prstGeom prst="rect">
            <a:avLst/>
          </a:prstGeom>
          <a:noFill/>
        </p:spPr>
        <p:txBody>
          <a:bodyPr wrap="none" rtlCol="0">
            <a:spAutoFit/>
          </a:bodyPr>
          <a:lstStyle/>
          <a:p>
            <a:r>
              <a:rPr lang="es-PE" sz="2800" b="1" u="sng" dirty="0">
                <a:solidFill>
                  <a:srgbClr val="002060"/>
                </a:solidFill>
                <a:latin typeface="Calibri" panose="020F0502020204030204" pitchFamily="34" charset="0"/>
                <a:cs typeface="Calibri" panose="020F0502020204030204" pitchFamily="34" charset="0"/>
              </a:rPr>
              <a:t>Las estructuras básicas</a:t>
            </a:r>
          </a:p>
        </p:txBody>
      </p:sp>
      <p:pic>
        <p:nvPicPr>
          <p:cNvPr id="5122" name="Picture 2" descr="3 Datos: tipos y estructuras | Exploración, manipulación y visualización de  datos con tidyverse">
            <a:extLst>
              <a:ext uri="{FF2B5EF4-FFF2-40B4-BE49-F238E27FC236}">
                <a16:creationId xmlns:a16="http://schemas.microsoft.com/office/drawing/2014/main" id="{73A26DD5-934C-3624-99C7-07E0DB44E67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95074" y="900033"/>
            <a:ext cx="3450841" cy="36658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59624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0" name="Rectángulo 9">
            <a:extLst>
              <a:ext uri="{FF2B5EF4-FFF2-40B4-BE49-F238E27FC236}">
                <a16:creationId xmlns:a16="http://schemas.microsoft.com/office/drawing/2014/main" id="{7B37350C-0A80-B8A8-E074-7DAE27C9C8FB}"/>
              </a:ext>
            </a:extLst>
          </p:cNvPr>
          <p:cNvSpPr/>
          <p:nvPr/>
        </p:nvSpPr>
        <p:spPr>
          <a:xfrm>
            <a:off x="68502" y="65315"/>
            <a:ext cx="9006998" cy="4980215"/>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sz="1800"/>
          </a:p>
        </p:txBody>
      </p:sp>
      <p:pic>
        <p:nvPicPr>
          <p:cNvPr id="12" name="Picture 2" descr="Oducal">
            <a:extLst>
              <a:ext uri="{FF2B5EF4-FFF2-40B4-BE49-F238E27FC236}">
                <a16:creationId xmlns:a16="http://schemas.microsoft.com/office/drawing/2014/main" id="{9BE6264C-2742-5EFF-F420-3FFA63E6C964}"/>
              </a:ext>
            </a:extLst>
          </p:cNvPr>
          <p:cNvPicPr>
            <a:picLocks noChangeAspect="1" noChangeArrowheads="1"/>
          </p:cNvPicPr>
          <p:nvPr/>
        </p:nvPicPr>
        <p:blipFill>
          <a:blip r:embed="rId3">
            <a:alphaModFix amt="20000"/>
            <a:extLst>
              <a:ext uri="{28A0092B-C50C-407E-A947-70E740481C1C}">
                <a14:useLocalDpi xmlns:a14="http://schemas.microsoft.com/office/drawing/2010/main" val="0"/>
              </a:ext>
            </a:extLst>
          </a:blip>
          <a:srcRect/>
          <a:stretch>
            <a:fillRect/>
          </a:stretch>
        </p:blipFill>
        <p:spPr bwMode="auto">
          <a:xfrm>
            <a:off x="7501419" y="4351867"/>
            <a:ext cx="1642581" cy="791633"/>
          </a:xfrm>
          <a:prstGeom prst="rect">
            <a:avLst/>
          </a:prstGeom>
          <a:noFill/>
          <a:extLst>
            <a:ext uri="{909E8E84-426E-40DD-AFC4-6F175D3DCCD1}">
              <a14:hiddenFill xmlns:a14="http://schemas.microsoft.com/office/drawing/2010/main">
                <a:solidFill>
                  <a:srgbClr val="FFFFFF"/>
                </a:solidFill>
              </a14:hiddenFill>
            </a:ext>
          </a:extLst>
        </p:spPr>
      </p:pic>
      <p:sp>
        <p:nvSpPr>
          <p:cNvPr id="13" name="CuadroTexto 12">
            <a:extLst>
              <a:ext uri="{FF2B5EF4-FFF2-40B4-BE49-F238E27FC236}">
                <a16:creationId xmlns:a16="http://schemas.microsoft.com/office/drawing/2014/main" id="{A0F5D40B-C0B1-582D-D862-0DB70C7AC1DD}"/>
              </a:ext>
            </a:extLst>
          </p:cNvPr>
          <p:cNvSpPr txBox="1"/>
          <p:nvPr/>
        </p:nvSpPr>
        <p:spPr>
          <a:xfrm>
            <a:off x="332015" y="221064"/>
            <a:ext cx="2024913" cy="523220"/>
          </a:xfrm>
          <a:prstGeom prst="rect">
            <a:avLst/>
          </a:prstGeom>
          <a:noFill/>
        </p:spPr>
        <p:txBody>
          <a:bodyPr wrap="none" rtlCol="0">
            <a:spAutoFit/>
          </a:bodyPr>
          <a:lstStyle/>
          <a:p>
            <a:r>
              <a:rPr lang="es-PE" sz="2800" b="1" u="sng" dirty="0">
                <a:solidFill>
                  <a:srgbClr val="002060"/>
                </a:solidFill>
                <a:latin typeface="Calibri" panose="020F0502020204030204" pitchFamily="34" charset="0"/>
                <a:cs typeface="Calibri" panose="020F0502020204030204" pitchFamily="34" charset="0"/>
              </a:rPr>
              <a:t>Los vectores</a:t>
            </a:r>
          </a:p>
        </p:txBody>
      </p:sp>
      <p:sp>
        <p:nvSpPr>
          <p:cNvPr id="4" name="CuadroTexto 3">
            <a:extLst>
              <a:ext uri="{FF2B5EF4-FFF2-40B4-BE49-F238E27FC236}">
                <a16:creationId xmlns:a16="http://schemas.microsoft.com/office/drawing/2014/main" id="{99FDC61D-D107-6810-684E-01D3C8F975D9}"/>
              </a:ext>
            </a:extLst>
          </p:cNvPr>
          <p:cNvSpPr txBox="1"/>
          <p:nvPr/>
        </p:nvSpPr>
        <p:spPr>
          <a:xfrm>
            <a:off x="332015" y="900033"/>
            <a:ext cx="4933004" cy="3693319"/>
          </a:xfrm>
          <a:prstGeom prst="rect">
            <a:avLst/>
          </a:prstGeom>
          <a:noFill/>
        </p:spPr>
        <p:txBody>
          <a:bodyPr wrap="square">
            <a:spAutoFit/>
          </a:bodyPr>
          <a:lstStyle/>
          <a:p>
            <a:pPr marL="285750" indent="-285750">
              <a:buFont typeface="Wingdings" panose="05000000000000000000" pitchFamily="2" charset="2"/>
              <a:buChar char="q"/>
            </a:pPr>
            <a:r>
              <a:rPr lang="es-ES" sz="1800" dirty="0">
                <a:solidFill>
                  <a:srgbClr val="002060"/>
                </a:solidFill>
                <a:latin typeface="Calibri" panose="020F0502020204030204" pitchFamily="34" charset="0"/>
                <a:cs typeface="Calibri" panose="020F0502020204030204" pitchFamily="34" charset="0"/>
              </a:rPr>
              <a:t>Un vector es una colección de uno o más datos del mismo tipo. </a:t>
            </a:r>
          </a:p>
          <a:p>
            <a:pPr marL="285750" indent="-285750">
              <a:buFont typeface="Wingdings" panose="05000000000000000000" pitchFamily="2" charset="2"/>
              <a:buChar char="q"/>
            </a:pPr>
            <a:r>
              <a:rPr lang="es-ES" sz="1800" dirty="0">
                <a:solidFill>
                  <a:srgbClr val="002060"/>
                </a:solidFill>
                <a:latin typeface="Calibri" panose="020F0502020204030204" pitchFamily="34" charset="0"/>
                <a:cs typeface="Calibri" panose="020F0502020204030204" pitchFamily="34" charset="0"/>
              </a:rPr>
              <a:t>Tipo. Un vector tiene el mismo tipo que los datos que contiene. Si tenemos un vector que contiene datos de tipo numérico, el vector será también de tipo numérico. Los vectores son atómicos, pues sólo pueden contener datos de un sólo tipo, no es posible mezclar datos de tipos diferentes dentro de ellos. </a:t>
            </a:r>
          </a:p>
          <a:p>
            <a:pPr marL="285750" indent="-285750">
              <a:buFont typeface="Wingdings" panose="05000000000000000000" pitchFamily="2" charset="2"/>
              <a:buChar char="q"/>
            </a:pPr>
            <a:r>
              <a:rPr lang="es-ES" sz="1800" dirty="0">
                <a:solidFill>
                  <a:srgbClr val="002060"/>
                </a:solidFill>
                <a:latin typeface="Calibri" panose="020F0502020204030204" pitchFamily="34" charset="0"/>
                <a:cs typeface="Calibri" panose="020F0502020204030204" pitchFamily="34" charset="0"/>
              </a:rPr>
              <a:t>Largo. Es el número de elementos que contiene un vector. El largo es la única dimensión que tiene esta estructura de datos. </a:t>
            </a:r>
          </a:p>
          <a:p>
            <a:pPr marL="285750" indent="-285750">
              <a:buFont typeface="Wingdings" panose="05000000000000000000" pitchFamily="2" charset="2"/>
              <a:buChar char="q"/>
            </a:pPr>
            <a:r>
              <a:rPr lang="es-ES" sz="1800" dirty="0">
                <a:solidFill>
                  <a:srgbClr val="002060"/>
                </a:solidFill>
                <a:latin typeface="Calibri" panose="020F0502020204030204" pitchFamily="34" charset="0"/>
                <a:cs typeface="Calibri" panose="020F0502020204030204" pitchFamily="34" charset="0"/>
              </a:rPr>
              <a:t>NO TIENE DIMENSIÓN (dim) </a:t>
            </a:r>
            <a:endParaRPr lang="es-PE" sz="1800" dirty="0">
              <a:solidFill>
                <a:srgbClr val="002060"/>
              </a:solidFill>
              <a:latin typeface="Calibri" panose="020F0502020204030204" pitchFamily="34" charset="0"/>
              <a:cs typeface="Calibri" panose="020F0502020204030204" pitchFamily="34" charset="0"/>
            </a:endParaRPr>
          </a:p>
        </p:txBody>
      </p:sp>
      <p:pic>
        <p:nvPicPr>
          <p:cNvPr id="5" name="Picture 2" descr="3 Datos: tipos y estructuras | Exploración, manipulación y visualización de  datos con tidyverse">
            <a:extLst>
              <a:ext uri="{FF2B5EF4-FFF2-40B4-BE49-F238E27FC236}">
                <a16:creationId xmlns:a16="http://schemas.microsoft.com/office/drawing/2014/main" id="{ECD802AF-6702-2B8F-F8E2-88EE989D2B0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5610" b="73614"/>
          <a:stretch/>
        </p:blipFill>
        <p:spPr bwMode="auto">
          <a:xfrm>
            <a:off x="5497842" y="1552088"/>
            <a:ext cx="3094448" cy="15947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24166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0" name="Rectángulo 9">
            <a:extLst>
              <a:ext uri="{FF2B5EF4-FFF2-40B4-BE49-F238E27FC236}">
                <a16:creationId xmlns:a16="http://schemas.microsoft.com/office/drawing/2014/main" id="{7B37350C-0A80-B8A8-E074-7DAE27C9C8FB}"/>
              </a:ext>
            </a:extLst>
          </p:cNvPr>
          <p:cNvSpPr/>
          <p:nvPr/>
        </p:nvSpPr>
        <p:spPr>
          <a:xfrm>
            <a:off x="68502" y="65315"/>
            <a:ext cx="9006998" cy="4980215"/>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sz="1800"/>
          </a:p>
        </p:txBody>
      </p:sp>
      <p:pic>
        <p:nvPicPr>
          <p:cNvPr id="12" name="Picture 2" descr="Oducal">
            <a:extLst>
              <a:ext uri="{FF2B5EF4-FFF2-40B4-BE49-F238E27FC236}">
                <a16:creationId xmlns:a16="http://schemas.microsoft.com/office/drawing/2014/main" id="{9BE6264C-2742-5EFF-F420-3FFA63E6C964}"/>
              </a:ext>
            </a:extLst>
          </p:cNvPr>
          <p:cNvPicPr>
            <a:picLocks noChangeAspect="1" noChangeArrowheads="1"/>
          </p:cNvPicPr>
          <p:nvPr/>
        </p:nvPicPr>
        <p:blipFill>
          <a:blip r:embed="rId3">
            <a:alphaModFix amt="20000"/>
            <a:extLst>
              <a:ext uri="{28A0092B-C50C-407E-A947-70E740481C1C}">
                <a14:useLocalDpi xmlns:a14="http://schemas.microsoft.com/office/drawing/2010/main" val="0"/>
              </a:ext>
            </a:extLst>
          </a:blip>
          <a:srcRect/>
          <a:stretch>
            <a:fillRect/>
          </a:stretch>
        </p:blipFill>
        <p:spPr bwMode="auto">
          <a:xfrm>
            <a:off x="7501419" y="4351867"/>
            <a:ext cx="1642581" cy="791633"/>
          </a:xfrm>
          <a:prstGeom prst="rect">
            <a:avLst/>
          </a:prstGeom>
          <a:noFill/>
          <a:extLst>
            <a:ext uri="{909E8E84-426E-40DD-AFC4-6F175D3DCCD1}">
              <a14:hiddenFill xmlns:a14="http://schemas.microsoft.com/office/drawing/2010/main">
                <a:solidFill>
                  <a:srgbClr val="FFFFFF"/>
                </a:solidFill>
              </a14:hiddenFill>
            </a:ext>
          </a:extLst>
        </p:spPr>
      </p:pic>
      <p:sp>
        <p:nvSpPr>
          <p:cNvPr id="13" name="CuadroTexto 12">
            <a:extLst>
              <a:ext uri="{FF2B5EF4-FFF2-40B4-BE49-F238E27FC236}">
                <a16:creationId xmlns:a16="http://schemas.microsoft.com/office/drawing/2014/main" id="{A0F5D40B-C0B1-582D-D862-0DB70C7AC1DD}"/>
              </a:ext>
            </a:extLst>
          </p:cNvPr>
          <p:cNvSpPr txBox="1"/>
          <p:nvPr/>
        </p:nvSpPr>
        <p:spPr>
          <a:xfrm>
            <a:off x="332015" y="221064"/>
            <a:ext cx="1806905" cy="523220"/>
          </a:xfrm>
          <a:prstGeom prst="rect">
            <a:avLst/>
          </a:prstGeom>
          <a:noFill/>
        </p:spPr>
        <p:txBody>
          <a:bodyPr wrap="none" rtlCol="0">
            <a:spAutoFit/>
          </a:bodyPr>
          <a:lstStyle/>
          <a:p>
            <a:r>
              <a:rPr lang="es-PE" sz="2800" b="1" u="sng" dirty="0">
                <a:solidFill>
                  <a:srgbClr val="002060"/>
                </a:solidFill>
                <a:latin typeface="Calibri" panose="020F0502020204030204" pitchFamily="34" charset="0"/>
                <a:cs typeface="Calibri" panose="020F0502020204030204" pitchFamily="34" charset="0"/>
              </a:rPr>
              <a:t>RECUERDA</a:t>
            </a:r>
          </a:p>
        </p:txBody>
      </p:sp>
      <p:pic>
        <p:nvPicPr>
          <p:cNvPr id="7170" name="Picture 2" descr="Un hombre junto a una computadora portátil grande con mucho espacio para  texto | Vector Premium">
            <a:extLst>
              <a:ext uri="{FF2B5EF4-FFF2-40B4-BE49-F238E27FC236}">
                <a16:creationId xmlns:a16="http://schemas.microsoft.com/office/drawing/2014/main" id="{3C49B890-E35C-7728-0D80-E2604F4FD0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35467" y="750486"/>
            <a:ext cx="5962650" cy="4171950"/>
          </a:xfrm>
          <a:prstGeom prst="rect">
            <a:avLst/>
          </a:prstGeom>
          <a:noFill/>
          <a:extLst>
            <a:ext uri="{909E8E84-426E-40DD-AFC4-6F175D3DCCD1}">
              <a14:hiddenFill xmlns:a14="http://schemas.microsoft.com/office/drawing/2010/main">
                <a:solidFill>
                  <a:srgbClr val="FFFFFF"/>
                </a:solidFill>
              </a14:hiddenFill>
            </a:ext>
          </a:extLst>
        </p:spPr>
      </p:pic>
      <p:sp>
        <p:nvSpPr>
          <p:cNvPr id="16" name="CuadroTexto 15">
            <a:extLst>
              <a:ext uri="{FF2B5EF4-FFF2-40B4-BE49-F238E27FC236}">
                <a16:creationId xmlns:a16="http://schemas.microsoft.com/office/drawing/2014/main" id="{22CDA8DE-A064-FA7B-342F-3ED6DE948C78}"/>
              </a:ext>
            </a:extLst>
          </p:cNvPr>
          <p:cNvSpPr txBox="1"/>
          <p:nvPr/>
        </p:nvSpPr>
        <p:spPr>
          <a:xfrm>
            <a:off x="3156192" y="2401533"/>
            <a:ext cx="3340861" cy="1938992"/>
          </a:xfrm>
          <a:prstGeom prst="rect">
            <a:avLst/>
          </a:prstGeom>
          <a:noFill/>
        </p:spPr>
        <p:txBody>
          <a:bodyPr wrap="square">
            <a:spAutoFit/>
          </a:bodyPr>
          <a:lstStyle/>
          <a:p>
            <a:r>
              <a:rPr lang="es-ES" sz="2000" dirty="0">
                <a:solidFill>
                  <a:srgbClr val="002060"/>
                </a:solidFill>
                <a:latin typeface="Calibri" panose="020F0502020204030204" pitchFamily="34" charset="0"/>
                <a:cs typeface="Calibri" panose="020F0502020204030204" pitchFamily="34" charset="0"/>
              </a:rPr>
              <a:t>Los nombres de las variables no deben tener espacios.</a:t>
            </a:r>
          </a:p>
          <a:p>
            <a:endParaRPr lang="es-ES" sz="2000" dirty="0">
              <a:solidFill>
                <a:srgbClr val="002060"/>
              </a:solidFill>
              <a:latin typeface="Calibri" panose="020F0502020204030204" pitchFamily="34" charset="0"/>
              <a:cs typeface="Calibri" panose="020F0502020204030204" pitchFamily="34" charset="0"/>
            </a:endParaRPr>
          </a:p>
          <a:p>
            <a:r>
              <a:rPr lang="es-ES" sz="2000" dirty="0">
                <a:solidFill>
                  <a:srgbClr val="002060"/>
                </a:solidFill>
                <a:latin typeface="Calibri" panose="020F0502020204030204" pitchFamily="34" charset="0"/>
                <a:cs typeface="Calibri" panose="020F0502020204030204" pitchFamily="34" charset="0"/>
              </a:rPr>
              <a:t>Con # podemos comentar el código.</a:t>
            </a:r>
          </a:p>
          <a:p>
            <a:endParaRPr lang="es-PE" sz="2000" dirty="0"/>
          </a:p>
        </p:txBody>
      </p:sp>
    </p:spTree>
    <p:extLst>
      <p:ext uri="{BB962C8B-B14F-4D97-AF65-F5344CB8AC3E}">
        <p14:creationId xmlns:p14="http://schemas.microsoft.com/office/powerpoint/2010/main" val="37526857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70"/>
        <p:cNvGrpSpPr/>
        <p:nvPr/>
      </p:nvGrpSpPr>
      <p:grpSpPr>
        <a:xfrm>
          <a:off x="0" y="0"/>
          <a:ext cx="0" cy="0"/>
          <a:chOff x="0" y="0"/>
          <a:chExt cx="0" cy="0"/>
        </a:xfrm>
      </p:grpSpPr>
      <p:cxnSp>
        <p:nvCxnSpPr>
          <p:cNvPr id="10" name="Google Shape;844;p41">
            <a:extLst>
              <a:ext uri="{FF2B5EF4-FFF2-40B4-BE49-F238E27FC236}">
                <a16:creationId xmlns:a16="http://schemas.microsoft.com/office/drawing/2014/main" id="{D36A5766-F4CA-175E-7795-A014AB3AB983}"/>
              </a:ext>
            </a:extLst>
          </p:cNvPr>
          <p:cNvCxnSpPr>
            <a:cxnSpLocks/>
          </p:cNvCxnSpPr>
          <p:nvPr/>
        </p:nvCxnSpPr>
        <p:spPr>
          <a:xfrm flipV="1">
            <a:off x="3249673" y="1056408"/>
            <a:ext cx="0" cy="2117168"/>
          </a:xfrm>
          <a:prstGeom prst="straightConnector1">
            <a:avLst/>
          </a:prstGeom>
          <a:noFill/>
          <a:ln w="9525" cap="flat" cmpd="sng">
            <a:solidFill>
              <a:schemeClr val="accent4"/>
            </a:solidFill>
            <a:prstDash val="solid"/>
            <a:round/>
            <a:headEnd type="none" w="med" len="med"/>
            <a:tailEnd type="none" w="med" len="med"/>
          </a:ln>
        </p:spPr>
      </p:cxnSp>
      <p:sp>
        <p:nvSpPr>
          <p:cNvPr id="472" name="Google Shape;472;p28"/>
          <p:cNvSpPr txBox="1">
            <a:spLocks noGrp="1"/>
          </p:cNvSpPr>
          <p:nvPr>
            <p:ph type="body" idx="1"/>
          </p:nvPr>
        </p:nvSpPr>
        <p:spPr>
          <a:xfrm>
            <a:off x="1081225" y="720275"/>
            <a:ext cx="6969600" cy="292096"/>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PE" sz="1600" dirty="0">
                <a:solidFill>
                  <a:schemeClr val="accent2">
                    <a:lumMod val="60000"/>
                    <a:lumOff val="40000"/>
                  </a:schemeClr>
                </a:solidFill>
              </a:rPr>
              <a:t>function(</a:t>
            </a:r>
            <a:r>
              <a:rPr lang="es-PE" sz="1600" dirty="0">
                <a:solidFill>
                  <a:srgbClr val="00B0F0"/>
                </a:solidFill>
              </a:rPr>
              <a:t>objeto</a:t>
            </a:r>
            <a:r>
              <a:rPr lang="es-PE" sz="1600" dirty="0">
                <a:solidFill>
                  <a:schemeClr val="accent2">
                    <a:lumMod val="60000"/>
                    <a:lumOff val="40000"/>
                  </a:schemeClr>
                </a:solidFill>
              </a:rPr>
              <a:t>, </a:t>
            </a:r>
            <a:r>
              <a:rPr lang="es-PE" sz="1600" dirty="0">
                <a:solidFill>
                  <a:schemeClr val="bg1">
                    <a:lumMod val="75000"/>
                  </a:schemeClr>
                </a:solidFill>
              </a:rPr>
              <a:t>argumento</a:t>
            </a:r>
            <a:r>
              <a:rPr lang="es-PE" sz="1600" dirty="0">
                <a:solidFill>
                  <a:schemeClr val="accent2">
                    <a:lumMod val="60000"/>
                    <a:lumOff val="40000"/>
                  </a:schemeClr>
                </a:solidFill>
              </a:rPr>
              <a:t>)</a:t>
            </a:r>
            <a:endParaRPr sz="1600" dirty="0">
              <a:solidFill>
                <a:schemeClr val="accent2">
                  <a:lumMod val="60000"/>
                  <a:lumOff val="40000"/>
                </a:schemeClr>
              </a:solidFill>
            </a:endParaRPr>
          </a:p>
        </p:txBody>
      </p:sp>
      <p:sp>
        <p:nvSpPr>
          <p:cNvPr id="473" name="Google Shape;473;p28"/>
          <p:cNvSpPr txBox="1">
            <a:spLocks noGrp="1"/>
          </p:cNvSpPr>
          <p:nvPr>
            <p:ph type="subTitle" idx="4294967295"/>
          </p:nvPr>
        </p:nvSpPr>
        <p:spPr>
          <a:xfrm>
            <a:off x="291510" y="4694675"/>
            <a:ext cx="7670073" cy="357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accent3"/>
                </a:solidFill>
              </a:rPr>
              <a:t>La `función` como herramienta básica</a:t>
            </a:r>
            <a:endParaRPr sz="1400" dirty="0">
              <a:solidFill>
                <a:schemeClr val="accent3"/>
              </a:solidFill>
            </a:endParaRPr>
          </a:p>
        </p:txBody>
      </p:sp>
      <p:sp>
        <p:nvSpPr>
          <p:cNvPr id="474" name="Google Shape;474;p28"/>
          <p:cNvSpPr txBox="1">
            <a:spLocks noGrp="1"/>
          </p:cNvSpPr>
          <p:nvPr>
            <p:ph type="subTitle" idx="4294967295"/>
          </p:nvPr>
        </p:nvSpPr>
        <p:spPr>
          <a:xfrm>
            <a:off x="-5975" y="91525"/>
            <a:ext cx="4572000" cy="357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400" dirty="0">
                <a:solidFill>
                  <a:schemeClr val="accent3"/>
                </a:solidFill>
              </a:rPr>
              <a:t>mi_codigo.R</a:t>
            </a:r>
            <a:endParaRPr sz="1400" dirty="0">
              <a:solidFill>
                <a:schemeClr val="accent3"/>
              </a:solidFill>
            </a:endParaRPr>
          </a:p>
        </p:txBody>
      </p:sp>
      <p:sp>
        <p:nvSpPr>
          <p:cNvPr id="6" name="Google Shape;838;p41">
            <a:extLst>
              <a:ext uri="{FF2B5EF4-FFF2-40B4-BE49-F238E27FC236}">
                <a16:creationId xmlns:a16="http://schemas.microsoft.com/office/drawing/2014/main" id="{4912BDEE-9785-4637-CE3D-812F89D554AE}"/>
              </a:ext>
            </a:extLst>
          </p:cNvPr>
          <p:cNvSpPr txBox="1"/>
          <p:nvPr/>
        </p:nvSpPr>
        <p:spPr>
          <a:xfrm>
            <a:off x="3698735" y="2886080"/>
            <a:ext cx="4590129" cy="584400"/>
          </a:xfrm>
          <a:prstGeom prst="rect">
            <a:avLst/>
          </a:prstGeom>
          <a:solidFill>
            <a:srgbClr val="2E32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rgbClr val="FF0000"/>
                </a:solidFill>
                <a:latin typeface="Fira Code"/>
                <a:ea typeface="Fira Code"/>
                <a:cs typeface="Fira Code"/>
                <a:sym typeface="Fira Code"/>
              </a:rPr>
              <a:t>Una función normalmente tienen más de un argumento. Encontrarás algunas con dos o tres, pero también unas con 10 o 20!</a:t>
            </a:r>
            <a:endParaRPr dirty="0">
              <a:solidFill>
                <a:srgbClr val="FF0000"/>
              </a:solidFill>
              <a:latin typeface="Fira Code"/>
              <a:ea typeface="Fira Code"/>
              <a:cs typeface="Fira Code"/>
              <a:sym typeface="Fira Code"/>
            </a:endParaRPr>
          </a:p>
        </p:txBody>
      </p:sp>
      <p:cxnSp>
        <p:nvCxnSpPr>
          <p:cNvPr id="7" name="Google Shape;842;p41">
            <a:extLst>
              <a:ext uri="{FF2B5EF4-FFF2-40B4-BE49-F238E27FC236}">
                <a16:creationId xmlns:a16="http://schemas.microsoft.com/office/drawing/2014/main" id="{13E632A5-FA92-C916-9943-2059448D2E57}"/>
              </a:ext>
            </a:extLst>
          </p:cNvPr>
          <p:cNvCxnSpPr>
            <a:cxnSpLocks/>
            <a:stCxn id="4" idx="1"/>
          </p:cNvCxnSpPr>
          <p:nvPr/>
        </p:nvCxnSpPr>
        <p:spPr>
          <a:xfrm flipH="1">
            <a:off x="1328636" y="1584590"/>
            <a:ext cx="183300" cy="0"/>
          </a:xfrm>
          <a:prstGeom prst="straightConnector1">
            <a:avLst/>
          </a:prstGeom>
          <a:noFill/>
          <a:ln w="9525" cap="flat" cmpd="sng">
            <a:solidFill>
              <a:schemeClr val="accent4"/>
            </a:solidFill>
            <a:prstDash val="solid"/>
            <a:round/>
            <a:headEnd type="none" w="med" len="med"/>
            <a:tailEnd type="none" w="med" len="med"/>
          </a:ln>
        </p:spPr>
      </p:cxnSp>
      <p:cxnSp>
        <p:nvCxnSpPr>
          <p:cNvPr id="8" name="Google Shape;843;p41">
            <a:extLst>
              <a:ext uri="{FF2B5EF4-FFF2-40B4-BE49-F238E27FC236}">
                <a16:creationId xmlns:a16="http://schemas.microsoft.com/office/drawing/2014/main" id="{BB06E909-0B48-A7D5-D9D4-7780F9AE51DE}"/>
              </a:ext>
            </a:extLst>
          </p:cNvPr>
          <p:cNvCxnSpPr>
            <a:cxnSpLocks/>
          </p:cNvCxnSpPr>
          <p:nvPr/>
        </p:nvCxnSpPr>
        <p:spPr>
          <a:xfrm rot="10800000">
            <a:off x="2327983" y="2398369"/>
            <a:ext cx="180434" cy="0"/>
          </a:xfrm>
          <a:prstGeom prst="straightConnector1">
            <a:avLst/>
          </a:prstGeom>
          <a:noFill/>
          <a:ln w="9525" cap="flat" cmpd="sng">
            <a:solidFill>
              <a:schemeClr val="accent4"/>
            </a:solidFill>
            <a:prstDash val="solid"/>
            <a:round/>
            <a:headEnd type="none" w="med" len="med"/>
            <a:tailEnd type="none" w="med" len="med"/>
          </a:ln>
        </p:spPr>
      </p:cxnSp>
      <p:cxnSp>
        <p:nvCxnSpPr>
          <p:cNvPr id="9" name="Google Shape;844;p41">
            <a:extLst>
              <a:ext uri="{FF2B5EF4-FFF2-40B4-BE49-F238E27FC236}">
                <a16:creationId xmlns:a16="http://schemas.microsoft.com/office/drawing/2014/main" id="{872CC01A-7E01-AC3D-6D6E-63057273D933}"/>
              </a:ext>
            </a:extLst>
          </p:cNvPr>
          <p:cNvCxnSpPr>
            <a:cxnSpLocks/>
          </p:cNvCxnSpPr>
          <p:nvPr/>
        </p:nvCxnSpPr>
        <p:spPr>
          <a:xfrm rot="10800000">
            <a:off x="3255135" y="3178280"/>
            <a:ext cx="472273" cy="0"/>
          </a:xfrm>
          <a:prstGeom prst="straightConnector1">
            <a:avLst/>
          </a:prstGeom>
          <a:noFill/>
          <a:ln w="9525" cap="flat" cmpd="sng">
            <a:solidFill>
              <a:schemeClr val="accent4"/>
            </a:solidFill>
            <a:prstDash val="solid"/>
            <a:round/>
            <a:headEnd type="none" w="med" len="med"/>
            <a:tailEnd type="none" w="med" len="med"/>
          </a:ln>
        </p:spPr>
      </p:cxnSp>
      <p:cxnSp>
        <p:nvCxnSpPr>
          <p:cNvPr id="12" name="Google Shape;844;p41">
            <a:extLst>
              <a:ext uri="{FF2B5EF4-FFF2-40B4-BE49-F238E27FC236}">
                <a16:creationId xmlns:a16="http://schemas.microsoft.com/office/drawing/2014/main" id="{16C83605-BC63-8E52-8977-790BF1F46A99}"/>
              </a:ext>
            </a:extLst>
          </p:cNvPr>
          <p:cNvCxnSpPr>
            <a:cxnSpLocks/>
          </p:cNvCxnSpPr>
          <p:nvPr/>
        </p:nvCxnSpPr>
        <p:spPr>
          <a:xfrm flipV="1">
            <a:off x="2326806" y="1083455"/>
            <a:ext cx="0" cy="1314595"/>
          </a:xfrm>
          <a:prstGeom prst="straightConnector1">
            <a:avLst/>
          </a:prstGeom>
          <a:noFill/>
          <a:ln w="9525" cap="flat" cmpd="sng">
            <a:solidFill>
              <a:schemeClr val="accent4"/>
            </a:solidFill>
            <a:prstDash val="solid"/>
            <a:round/>
            <a:headEnd type="none" w="med" len="med"/>
            <a:tailEnd type="none" w="med" len="med"/>
          </a:ln>
        </p:spPr>
      </p:cxnSp>
      <p:cxnSp>
        <p:nvCxnSpPr>
          <p:cNvPr id="13" name="Google Shape;844;p41">
            <a:extLst>
              <a:ext uri="{FF2B5EF4-FFF2-40B4-BE49-F238E27FC236}">
                <a16:creationId xmlns:a16="http://schemas.microsoft.com/office/drawing/2014/main" id="{C5D65FD1-C11A-2C1C-F147-6DE75111C65D}"/>
              </a:ext>
            </a:extLst>
          </p:cNvPr>
          <p:cNvCxnSpPr>
            <a:cxnSpLocks/>
          </p:cNvCxnSpPr>
          <p:nvPr/>
        </p:nvCxnSpPr>
        <p:spPr>
          <a:xfrm flipV="1">
            <a:off x="1328635" y="1172364"/>
            <a:ext cx="0" cy="418870"/>
          </a:xfrm>
          <a:prstGeom prst="straightConnector1">
            <a:avLst/>
          </a:prstGeom>
          <a:noFill/>
          <a:ln w="9525" cap="flat" cmpd="sng">
            <a:solidFill>
              <a:schemeClr val="accent4"/>
            </a:solidFill>
            <a:prstDash val="solid"/>
            <a:round/>
            <a:headEnd type="none" w="med" len="med"/>
            <a:tailEnd type="none" w="med" len="med"/>
          </a:ln>
        </p:spPr>
      </p:cxnSp>
      <p:sp>
        <p:nvSpPr>
          <p:cNvPr id="4" name="Google Shape;836;p41">
            <a:extLst>
              <a:ext uri="{FF2B5EF4-FFF2-40B4-BE49-F238E27FC236}">
                <a16:creationId xmlns:a16="http://schemas.microsoft.com/office/drawing/2014/main" id="{37AF5401-C627-B5ED-2B9D-53BAADA8AE29}"/>
              </a:ext>
            </a:extLst>
          </p:cNvPr>
          <p:cNvSpPr txBox="1"/>
          <p:nvPr/>
        </p:nvSpPr>
        <p:spPr>
          <a:xfrm>
            <a:off x="1511936" y="1292390"/>
            <a:ext cx="5722076" cy="584400"/>
          </a:xfrm>
          <a:prstGeom prst="rect">
            <a:avLst/>
          </a:prstGeom>
          <a:solidFill>
            <a:srgbClr val="2E32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rgbClr val="CBE67A"/>
                </a:solidFill>
                <a:latin typeface="Fira Code"/>
                <a:ea typeface="Fira Code"/>
                <a:cs typeface="Fira Code"/>
                <a:sym typeface="Fira Code"/>
              </a:rPr>
              <a:t>La función es nuestra herramienta para una determinada actividad.</a:t>
            </a:r>
            <a:endParaRPr dirty="0">
              <a:solidFill>
                <a:srgbClr val="CBE67A"/>
              </a:solidFill>
              <a:latin typeface="Fira Code"/>
              <a:ea typeface="Fira Code"/>
              <a:cs typeface="Fira Code"/>
              <a:sym typeface="Fira Code"/>
            </a:endParaRPr>
          </a:p>
        </p:txBody>
      </p:sp>
      <p:sp>
        <p:nvSpPr>
          <p:cNvPr id="5" name="Google Shape;837;p41">
            <a:extLst>
              <a:ext uri="{FF2B5EF4-FFF2-40B4-BE49-F238E27FC236}">
                <a16:creationId xmlns:a16="http://schemas.microsoft.com/office/drawing/2014/main" id="{9FFCBEFA-E575-8C43-5CD5-D8D6CD835D8A}"/>
              </a:ext>
            </a:extLst>
          </p:cNvPr>
          <p:cNvSpPr txBox="1"/>
          <p:nvPr/>
        </p:nvSpPr>
        <p:spPr>
          <a:xfrm>
            <a:off x="2508417" y="2075227"/>
            <a:ext cx="4725595" cy="584400"/>
          </a:xfrm>
          <a:prstGeom prst="rect">
            <a:avLst/>
          </a:prstGeom>
          <a:solidFill>
            <a:srgbClr val="2E32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rgbClr val="00B0F0"/>
                </a:solidFill>
                <a:latin typeface="Fira Code"/>
                <a:ea typeface="Fira Code"/>
                <a:cs typeface="Fira Code"/>
                <a:sym typeface="Fira Code"/>
              </a:rPr>
              <a:t>Este objeto puede ser una base de datos, un vector, una tabla, entre muchos otros.</a:t>
            </a:r>
            <a:endParaRPr dirty="0">
              <a:solidFill>
                <a:srgbClr val="00B0F0"/>
              </a:solidFill>
              <a:latin typeface="Fira Code"/>
              <a:ea typeface="Fira Code"/>
              <a:cs typeface="Fira Code"/>
              <a:sym typeface="Fira Code"/>
            </a:endParaRPr>
          </a:p>
        </p:txBody>
      </p:sp>
      <p:pic>
        <p:nvPicPr>
          <p:cNvPr id="15" name="Picture 2" descr="Oducal">
            <a:extLst>
              <a:ext uri="{FF2B5EF4-FFF2-40B4-BE49-F238E27FC236}">
                <a16:creationId xmlns:a16="http://schemas.microsoft.com/office/drawing/2014/main" id="{8D7F27A0-AC85-3DB6-44A0-500E34DB633D}"/>
              </a:ext>
            </a:extLst>
          </p:cNvPr>
          <p:cNvPicPr>
            <a:picLocks noChangeAspect="1" noChangeArrowheads="1"/>
          </p:cNvPicPr>
          <p:nvPr/>
        </p:nvPicPr>
        <p:blipFill>
          <a:blip r:embed="rId3">
            <a:alphaModFix/>
            <a:extLst>
              <a:ext uri="{28A0092B-C50C-407E-A947-70E740481C1C}">
                <a14:useLocalDpi xmlns:a14="http://schemas.microsoft.com/office/drawing/2010/main" val="0"/>
              </a:ext>
            </a:extLst>
          </a:blip>
          <a:srcRect/>
          <a:stretch>
            <a:fillRect/>
          </a:stretch>
        </p:blipFill>
        <p:spPr bwMode="auto">
          <a:xfrm>
            <a:off x="7675728" y="4504265"/>
            <a:ext cx="1459805" cy="7035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66391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70"/>
        <p:cNvGrpSpPr/>
        <p:nvPr/>
      </p:nvGrpSpPr>
      <p:grpSpPr>
        <a:xfrm>
          <a:off x="0" y="0"/>
          <a:ext cx="0" cy="0"/>
          <a:chOff x="0" y="0"/>
          <a:chExt cx="0" cy="0"/>
        </a:xfrm>
      </p:grpSpPr>
      <p:sp>
        <p:nvSpPr>
          <p:cNvPr id="472" name="Google Shape;472;p28"/>
          <p:cNvSpPr txBox="1">
            <a:spLocks noGrp="1"/>
          </p:cNvSpPr>
          <p:nvPr>
            <p:ph type="body" idx="1"/>
          </p:nvPr>
        </p:nvSpPr>
        <p:spPr>
          <a:xfrm>
            <a:off x="1081225" y="720275"/>
            <a:ext cx="6969600" cy="292096"/>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PE" sz="1600" dirty="0" err="1">
                <a:solidFill>
                  <a:schemeClr val="accent2">
                    <a:lumMod val="60000"/>
                    <a:lumOff val="40000"/>
                  </a:schemeClr>
                </a:solidFill>
              </a:rPr>
              <a:t>Vector_numerico</a:t>
            </a:r>
            <a:r>
              <a:rPr lang="es-PE" sz="1600" dirty="0">
                <a:solidFill>
                  <a:schemeClr val="accent2">
                    <a:lumMod val="60000"/>
                    <a:lumOff val="40000"/>
                  </a:schemeClr>
                </a:solidFill>
              </a:rPr>
              <a:t>&lt;-c(1, 3, 5) </a:t>
            </a:r>
            <a:endParaRPr sz="1600" dirty="0">
              <a:solidFill>
                <a:schemeClr val="accent2">
                  <a:lumMod val="60000"/>
                  <a:lumOff val="40000"/>
                </a:schemeClr>
              </a:solidFill>
            </a:endParaRPr>
          </a:p>
        </p:txBody>
      </p:sp>
      <p:sp>
        <p:nvSpPr>
          <p:cNvPr id="473" name="Google Shape;473;p28"/>
          <p:cNvSpPr txBox="1">
            <a:spLocks noGrp="1"/>
          </p:cNvSpPr>
          <p:nvPr>
            <p:ph type="subTitle" idx="4294967295"/>
          </p:nvPr>
        </p:nvSpPr>
        <p:spPr>
          <a:xfrm>
            <a:off x="291511" y="4694675"/>
            <a:ext cx="6613786" cy="357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PE" dirty="0">
                <a:solidFill>
                  <a:schemeClr val="accent3"/>
                </a:solidFill>
              </a:rPr>
              <a:t>Creando vectores con la función c()</a:t>
            </a:r>
            <a:endParaRPr sz="1400" dirty="0">
              <a:solidFill>
                <a:schemeClr val="accent3"/>
              </a:solidFill>
            </a:endParaRPr>
          </a:p>
        </p:txBody>
      </p:sp>
      <p:sp>
        <p:nvSpPr>
          <p:cNvPr id="474" name="Google Shape;474;p28"/>
          <p:cNvSpPr txBox="1">
            <a:spLocks noGrp="1"/>
          </p:cNvSpPr>
          <p:nvPr>
            <p:ph type="subTitle" idx="4294967295"/>
          </p:nvPr>
        </p:nvSpPr>
        <p:spPr>
          <a:xfrm>
            <a:off x="-5975" y="91525"/>
            <a:ext cx="4572000" cy="357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400" dirty="0">
                <a:solidFill>
                  <a:schemeClr val="accent3"/>
                </a:solidFill>
              </a:rPr>
              <a:t>mi_codigo.R</a:t>
            </a:r>
            <a:endParaRPr sz="1400" dirty="0">
              <a:solidFill>
                <a:schemeClr val="accent3"/>
              </a:solidFill>
            </a:endParaRPr>
          </a:p>
        </p:txBody>
      </p:sp>
      <p:pic>
        <p:nvPicPr>
          <p:cNvPr id="15" name="Picture 2" descr="Oducal">
            <a:extLst>
              <a:ext uri="{FF2B5EF4-FFF2-40B4-BE49-F238E27FC236}">
                <a16:creationId xmlns:a16="http://schemas.microsoft.com/office/drawing/2014/main" id="{8D7F27A0-AC85-3DB6-44A0-500E34DB633D}"/>
              </a:ext>
            </a:extLst>
          </p:cNvPr>
          <p:cNvPicPr>
            <a:picLocks noChangeAspect="1" noChangeArrowheads="1"/>
          </p:cNvPicPr>
          <p:nvPr/>
        </p:nvPicPr>
        <p:blipFill>
          <a:blip r:embed="rId3">
            <a:alphaModFix/>
            <a:extLst>
              <a:ext uri="{28A0092B-C50C-407E-A947-70E740481C1C}">
                <a14:useLocalDpi xmlns:a14="http://schemas.microsoft.com/office/drawing/2010/main" val="0"/>
              </a:ext>
            </a:extLst>
          </a:blip>
          <a:srcRect/>
          <a:stretch>
            <a:fillRect/>
          </a:stretch>
        </p:blipFill>
        <p:spPr bwMode="auto">
          <a:xfrm>
            <a:off x="7675728" y="4504265"/>
            <a:ext cx="1459805" cy="703545"/>
          </a:xfrm>
          <a:prstGeom prst="rect">
            <a:avLst/>
          </a:prstGeom>
          <a:noFill/>
          <a:extLst>
            <a:ext uri="{909E8E84-426E-40DD-AFC4-6F175D3DCCD1}">
              <a14:hiddenFill xmlns:a14="http://schemas.microsoft.com/office/drawing/2010/main">
                <a:solidFill>
                  <a:srgbClr val="FFFFFF"/>
                </a:solidFill>
              </a14:hiddenFill>
            </a:ext>
          </a:extLst>
        </p:spPr>
      </p:pic>
      <p:sp>
        <p:nvSpPr>
          <p:cNvPr id="2" name="Google Shape;472;p28">
            <a:extLst>
              <a:ext uri="{FF2B5EF4-FFF2-40B4-BE49-F238E27FC236}">
                <a16:creationId xmlns:a16="http://schemas.microsoft.com/office/drawing/2014/main" id="{EC0188CD-285E-473D-B608-AD242CF97EEB}"/>
              </a:ext>
            </a:extLst>
          </p:cNvPr>
          <p:cNvSpPr txBox="1">
            <a:spLocks/>
          </p:cNvSpPr>
          <p:nvPr/>
        </p:nvSpPr>
        <p:spPr>
          <a:xfrm>
            <a:off x="1081225" y="1801673"/>
            <a:ext cx="6969600" cy="29209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1400"/>
              <a:buFont typeface="Fira Code"/>
              <a:buChar char="∗"/>
              <a:defRPr sz="1000" b="0" i="0" u="none" strike="noStrike" cap="none">
                <a:solidFill>
                  <a:schemeClr val="dk2"/>
                </a:solidFill>
                <a:latin typeface="Fira Code"/>
                <a:ea typeface="Fira Code"/>
                <a:cs typeface="Fira Code"/>
                <a:sym typeface="Fira Code"/>
              </a:defRPr>
            </a:lvl1pPr>
            <a:lvl2pPr marL="914400" marR="0" lvl="1"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2pPr>
            <a:lvl3pPr marL="1371600" marR="0" lvl="2"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3pPr>
            <a:lvl4pPr marL="1828800" marR="0" lvl="3"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4pPr>
            <a:lvl5pPr marL="2286000" marR="0" lvl="4"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5pPr>
            <a:lvl6pPr marL="2743200" marR="0" lvl="5"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6pPr>
            <a:lvl7pPr marL="3200400" marR="0" lvl="6"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7pPr>
            <a:lvl8pPr marL="3657600" marR="0" lvl="7"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8pPr>
            <a:lvl9pPr marL="4114800" marR="0" lvl="8"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9pPr>
          </a:lstStyle>
          <a:p>
            <a:pPr marL="0" indent="0">
              <a:buFont typeface="Fira Code"/>
              <a:buNone/>
            </a:pPr>
            <a:r>
              <a:rPr lang="es-PE" sz="1600" dirty="0" err="1">
                <a:solidFill>
                  <a:schemeClr val="accent2">
                    <a:lumMod val="60000"/>
                    <a:lumOff val="40000"/>
                  </a:schemeClr>
                </a:solidFill>
              </a:rPr>
              <a:t>Vector_character</a:t>
            </a:r>
            <a:r>
              <a:rPr lang="es-PE" sz="1600" dirty="0">
                <a:solidFill>
                  <a:schemeClr val="accent2">
                    <a:lumMod val="60000"/>
                    <a:lumOff val="40000"/>
                  </a:schemeClr>
                </a:solidFill>
              </a:rPr>
              <a:t>&lt;-c(“hola”, “chau”)</a:t>
            </a:r>
          </a:p>
        </p:txBody>
      </p:sp>
      <p:sp>
        <p:nvSpPr>
          <p:cNvPr id="3" name="Google Shape;472;p28">
            <a:extLst>
              <a:ext uri="{FF2B5EF4-FFF2-40B4-BE49-F238E27FC236}">
                <a16:creationId xmlns:a16="http://schemas.microsoft.com/office/drawing/2014/main" id="{0454CB38-114E-185A-3A11-2A13CCD31B73}"/>
              </a:ext>
            </a:extLst>
          </p:cNvPr>
          <p:cNvSpPr txBox="1">
            <a:spLocks/>
          </p:cNvSpPr>
          <p:nvPr/>
        </p:nvSpPr>
        <p:spPr>
          <a:xfrm>
            <a:off x="1081225" y="2882355"/>
            <a:ext cx="6969600" cy="29209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1400"/>
              <a:buFont typeface="Fira Code"/>
              <a:buChar char="∗"/>
              <a:defRPr sz="1000" b="0" i="0" u="none" strike="noStrike" cap="none">
                <a:solidFill>
                  <a:schemeClr val="dk2"/>
                </a:solidFill>
                <a:latin typeface="Fira Code"/>
                <a:ea typeface="Fira Code"/>
                <a:cs typeface="Fira Code"/>
                <a:sym typeface="Fira Code"/>
              </a:defRPr>
            </a:lvl1pPr>
            <a:lvl2pPr marL="914400" marR="0" lvl="1"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2pPr>
            <a:lvl3pPr marL="1371600" marR="0" lvl="2"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3pPr>
            <a:lvl4pPr marL="1828800" marR="0" lvl="3"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4pPr>
            <a:lvl5pPr marL="2286000" marR="0" lvl="4"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5pPr>
            <a:lvl6pPr marL="2743200" marR="0" lvl="5"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6pPr>
            <a:lvl7pPr marL="3200400" marR="0" lvl="6"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7pPr>
            <a:lvl8pPr marL="3657600" marR="0" lvl="7"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8pPr>
            <a:lvl9pPr marL="4114800" marR="0" lvl="8"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9pPr>
          </a:lstStyle>
          <a:p>
            <a:pPr marL="0" indent="0">
              <a:buFont typeface="Fira Code"/>
              <a:buNone/>
            </a:pPr>
            <a:r>
              <a:rPr lang="es-PE" sz="1600" dirty="0" err="1">
                <a:solidFill>
                  <a:srgbClr val="CBE67A"/>
                </a:solidFill>
              </a:rPr>
              <a:t>Vector_logical</a:t>
            </a:r>
            <a:r>
              <a:rPr lang="es-PE" sz="1600" dirty="0">
                <a:solidFill>
                  <a:srgbClr val="CBE67A"/>
                </a:solidFill>
              </a:rPr>
              <a:t>&lt;-</a:t>
            </a:r>
            <a:r>
              <a:rPr lang="es-PE" sz="1600" dirty="0">
                <a:solidFill>
                  <a:schemeClr val="bg1">
                    <a:lumMod val="75000"/>
                  </a:schemeClr>
                </a:solidFill>
              </a:rPr>
              <a:t> </a:t>
            </a:r>
            <a:r>
              <a:rPr lang="es-PE" sz="1600" dirty="0">
                <a:solidFill>
                  <a:schemeClr val="accent2">
                    <a:lumMod val="60000"/>
                    <a:lumOff val="40000"/>
                  </a:schemeClr>
                </a:solidFill>
              </a:rPr>
              <a:t>c(TRUE, FALSE)</a:t>
            </a:r>
          </a:p>
        </p:txBody>
      </p:sp>
      <p:sp>
        <p:nvSpPr>
          <p:cNvPr id="4" name="Google Shape;472;p28">
            <a:extLst>
              <a:ext uri="{FF2B5EF4-FFF2-40B4-BE49-F238E27FC236}">
                <a16:creationId xmlns:a16="http://schemas.microsoft.com/office/drawing/2014/main" id="{923FA285-4086-F56B-C35F-91DF4294B799}"/>
              </a:ext>
            </a:extLst>
          </p:cNvPr>
          <p:cNvSpPr txBox="1">
            <a:spLocks/>
          </p:cNvSpPr>
          <p:nvPr/>
        </p:nvSpPr>
        <p:spPr>
          <a:xfrm>
            <a:off x="1093175" y="993170"/>
            <a:ext cx="6969600" cy="29209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1400"/>
              <a:buFont typeface="Fira Code"/>
              <a:buChar char="∗"/>
              <a:defRPr sz="1000" b="0" i="0" u="none" strike="noStrike" cap="none">
                <a:solidFill>
                  <a:schemeClr val="dk2"/>
                </a:solidFill>
                <a:latin typeface="Fira Code"/>
                <a:ea typeface="Fira Code"/>
                <a:cs typeface="Fira Code"/>
                <a:sym typeface="Fira Code"/>
              </a:defRPr>
            </a:lvl1pPr>
            <a:lvl2pPr marL="914400" marR="0" lvl="1"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2pPr>
            <a:lvl3pPr marL="1371600" marR="0" lvl="2"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3pPr>
            <a:lvl4pPr marL="1828800" marR="0" lvl="3"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4pPr>
            <a:lvl5pPr marL="2286000" marR="0" lvl="4"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5pPr>
            <a:lvl6pPr marL="2743200" marR="0" lvl="5"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6pPr>
            <a:lvl7pPr marL="3200400" marR="0" lvl="6"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7pPr>
            <a:lvl8pPr marL="3657600" marR="0" lvl="7"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8pPr>
            <a:lvl9pPr marL="4114800" marR="0" lvl="8"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9pPr>
          </a:lstStyle>
          <a:p>
            <a:pPr marL="0" indent="0">
              <a:buFont typeface="Fira Code"/>
              <a:buNone/>
            </a:pPr>
            <a:r>
              <a:rPr lang="es-PE" sz="1600" dirty="0" err="1">
                <a:solidFill>
                  <a:schemeClr val="accent2">
                    <a:lumMod val="60000"/>
                    <a:lumOff val="40000"/>
                  </a:schemeClr>
                </a:solidFill>
              </a:rPr>
              <a:t>Vector_numerico</a:t>
            </a:r>
            <a:endParaRPr lang="es-PE" sz="1600" dirty="0">
              <a:solidFill>
                <a:schemeClr val="accent2">
                  <a:lumMod val="60000"/>
                  <a:lumOff val="40000"/>
                </a:schemeClr>
              </a:solidFill>
            </a:endParaRPr>
          </a:p>
        </p:txBody>
      </p:sp>
      <p:sp>
        <p:nvSpPr>
          <p:cNvPr id="5" name="Google Shape;472;p28">
            <a:extLst>
              <a:ext uri="{FF2B5EF4-FFF2-40B4-BE49-F238E27FC236}">
                <a16:creationId xmlns:a16="http://schemas.microsoft.com/office/drawing/2014/main" id="{D5A80FA4-8C9F-0228-5371-E19149F30D16}"/>
              </a:ext>
            </a:extLst>
          </p:cNvPr>
          <p:cNvSpPr txBox="1">
            <a:spLocks/>
          </p:cNvSpPr>
          <p:nvPr/>
        </p:nvSpPr>
        <p:spPr>
          <a:xfrm>
            <a:off x="1081225" y="2066069"/>
            <a:ext cx="6969600" cy="29209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1400"/>
              <a:buFont typeface="Fira Code"/>
              <a:buChar char="∗"/>
              <a:defRPr sz="1000" b="0" i="0" u="none" strike="noStrike" cap="none">
                <a:solidFill>
                  <a:schemeClr val="dk2"/>
                </a:solidFill>
                <a:latin typeface="Fira Code"/>
                <a:ea typeface="Fira Code"/>
                <a:cs typeface="Fira Code"/>
                <a:sym typeface="Fira Code"/>
              </a:defRPr>
            </a:lvl1pPr>
            <a:lvl2pPr marL="914400" marR="0" lvl="1"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2pPr>
            <a:lvl3pPr marL="1371600" marR="0" lvl="2"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3pPr>
            <a:lvl4pPr marL="1828800" marR="0" lvl="3"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4pPr>
            <a:lvl5pPr marL="2286000" marR="0" lvl="4"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5pPr>
            <a:lvl6pPr marL="2743200" marR="0" lvl="5"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6pPr>
            <a:lvl7pPr marL="3200400" marR="0" lvl="6"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7pPr>
            <a:lvl8pPr marL="3657600" marR="0" lvl="7"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8pPr>
            <a:lvl9pPr marL="4114800" marR="0" lvl="8"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9pPr>
          </a:lstStyle>
          <a:p>
            <a:pPr marL="0" indent="0">
              <a:buFont typeface="Fira Code"/>
              <a:buNone/>
            </a:pPr>
            <a:r>
              <a:rPr lang="es-PE" sz="1600" dirty="0" err="1">
                <a:solidFill>
                  <a:schemeClr val="accent2">
                    <a:lumMod val="60000"/>
                    <a:lumOff val="40000"/>
                  </a:schemeClr>
                </a:solidFill>
              </a:rPr>
              <a:t>Vector_character</a:t>
            </a:r>
            <a:endParaRPr lang="es-PE" sz="1600" dirty="0">
              <a:solidFill>
                <a:schemeClr val="accent2">
                  <a:lumMod val="60000"/>
                  <a:lumOff val="40000"/>
                </a:schemeClr>
              </a:solidFill>
            </a:endParaRPr>
          </a:p>
        </p:txBody>
      </p:sp>
      <p:sp>
        <p:nvSpPr>
          <p:cNvPr id="6" name="Google Shape;472;p28">
            <a:extLst>
              <a:ext uri="{FF2B5EF4-FFF2-40B4-BE49-F238E27FC236}">
                <a16:creationId xmlns:a16="http://schemas.microsoft.com/office/drawing/2014/main" id="{C944DB7E-15D7-2B43-76EB-FFD6E229C241}"/>
              </a:ext>
            </a:extLst>
          </p:cNvPr>
          <p:cNvSpPr txBox="1">
            <a:spLocks/>
          </p:cNvSpPr>
          <p:nvPr/>
        </p:nvSpPr>
        <p:spPr>
          <a:xfrm>
            <a:off x="1081225" y="3142387"/>
            <a:ext cx="6969600" cy="29209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1400"/>
              <a:buFont typeface="Fira Code"/>
              <a:buChar char="∗"/>
              <a:defRPr sz="1000" b="0" i="0" u="none" strike="noStrike" cap="none">
                <a:solidFill>
                  <a:schemeClr val="dk2"/>
                </a:solidFill>
                <a:latin typeface="Fira Code"/>
                <a:ea typeface="Fira Code"/>
                <a:cs typeface="Fira Code"/>
                <a:sym typeface="Fira Code"/>
              </a:defRPr>
            </a:lvl1pPr>
            <a:lvl2pPr marL="914400" marR="0" lvl="1"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2pPr>
            <a:lvl3pPr marL="1371600" marR="0" lvl="2"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3pPr>
            <a:lvl4pPr marL="1828800" marR="0" lvl="3"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4pPr>
            <a:lvl5pPr marL="2286000" marR="0" lvl="4"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5pPr>
            <a:lvl6pPr marL="2743200" marR="0" lvl="5"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6pPr>
            <a:lvl7pPr marL="3200400" marR="0" lvl="6"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7pPr>
            <a:lvl8pPr marL="3657600" marR="0" lvl="7"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8pPr>
            <a:lvl9pPr marL="4114800" marR="0" lvl="8"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9pPr>
          </a:lstStyle>
          <a:p>
            <a:pPr marL="0" indent="0">
              <a:buFont typeface="Fira Code"/>
              <a:buNone/>
            </a:pPr>
            <a:r>
              <a:rPr lang="es-PE" sz="1600" dirty="0" err="1">
                <a:solidFill>
                  <a:srgbClr val="CBE67A"/>
                </a:solidFill>
              </a:rPr>
              <a:t>Vector_logical</a:t>
            </a:r>
            <a:endParaRPr lang="es-PE" sz="1600" dirty="0">
              <a:solidFill>
                <a:schemeClr val="bg1">
                  <a:lumMod val="75000"/>
                </a:schemeClr>
              </a:solidFill>
            </a:endParaRPr>
          </a:p>
        </p:txBody>
      </p:sp>
      <p:sp>
        <p:nvSpPr>
          <p:cNvPr id="7" name="Google Shape;838;p41">
            <a:extLst>
              <a:ext uri="{FF2B5EF4-FFF2-40B4-BE49-F238E27FC236}">
                <a16:creationId xmlns:a16="http://schemas.microsoft.com/office/drawing/2014/main" id="{E3F96801-1000-3197-5B96-14659281DEEF}"/>
              </a:ext>
            </a:extLst>
          </p:cNvPr>
          <p:cNvSpPr txBox="1"/>
          <p:nvPr/>
        </p:nvSpPr>
        <p:spPr>
          <a:xfrm>
            <a:off x="5459956" y="687477"/>
            <a:ext cx="2590870" cy="368435"/>
          </a:xfrm>
          <a:prstGeom prst="rect">
            <a:avLst/>
          </a:prstGeom>
          <a:solidFill>
            <a:srgbClr val="2E32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PE" dirty="0">
                <a:solidFill>
                  <a:schemeClr val="accent6"/>
                </a:solidFill>
                <a:latin typeface="Fira Code"/>
                <a:ea typeface="Fira Code"/>
                <a:cs typeface="Fira Code"/>
                <a:sym typeface="Fira Code"/>
              </a:rPr>
              <a:t># </a:t>
            </a:r>
            <a:r>
              <a:rPr lang="en" dirty="0">
                <a:solidFill>
                  <a:schemeClr val="accent6"/>
                </a:solidFill>
                <a:latin typeface="Fira Code"/>
                <a:ea typeface="Fira Code"/>
                <a:cs typeface="Fira Code"/>
                <a:sym typeface="Fira Code"/>
              </a:rPr>
              <a:t>Creamos el objeto</a:t>
            </a:r>
            <a:endParaRPr dirty="0">
              <a:solidFill>
                <a:schemeClr val="accent6"/>
              </a:solidFill>
              <a:latin typeface="Fira Code"/>
              <a:ea typeface="Fira Code"/>
              <a:cs typeface="Fira Code"/>
              <a:sym typeface="Fira Code"/>
            </a:endParaRPr>
          </a:p>
        </p:txBody>
      </p:sp>
      <p:sp>
        <p:nvSpPr>
          <p:cNvPr id="9" name="Google Shape;838;p41">
            <a:extLst>
              <a:ext uri="{FF2B5EF4-FFF2-40B4-BE49-F238E27FC236}">
                <a16:creationId xmlns:a16="http://schemas.microsoft.com/office/drawing/2014/main" id="{355411EB-FDBB-738F-ECA4-EE5792F35A02}"/>
              </a:ext>
            </a:extLst>
          </p:cNvPr>
          <p:cNvSpPr txBox="1"/>
          <p:nvPr/>
        </p:nvSpPr>
        <p:spPr>
          <a:xfrm>
            <a:off x="5459956" y="973871"/>
            <a:ext cx="2590870" cy="368435"/>
          </a:xfrm>
          <a:prstGeom prst="rect">
            <a:avLst/>
          </a:prstGeom>
          <a:solidFill>
            <a:srgbClr val="2E32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accent6"/>
                </a:solidFill>
                <a:latin typeface="Fira Code"/>
                <a:ea typeface="Fira Code"/>
                <a:cs typeface="Fira Code"/>
                <a:sym typeface="Fira Code"/>
              </a:rPr>
              <a:t># Lo “llamamos”</a:t>
            </a:r>
            <a:endParaRPr dirty="0">
              <a:solidFill>
                <a:schemeClr val="accent6"/>
              </a:solidFill>
              <a:latin typeface="Fira Code"/>
              <a:ea typeface="Fira Code"/>
              <a:cs typeface="Fira Code"/>
              <a:sym typeface="Fira Code"/>
            </a:endParaRPr>
          </a:p>
        </p:txBody>
      </p:sp>
      <p:sp>
        <p:nvSpPr>
          <p:cNvPr id="12" name="Google Shape;838;p41">
            <a:extLst>
              <a:ext uri="{FF2B5EF4-FFF2-40B4-BE49-F238E27FC236}">
                <a16:creationId xmlns:a16="http://schemas.microsoft.com/office/drawing/2014/main" id="{1F21E17A-F311-01E7-00CE-EC6085CDFC23}"/>
              </a:ext>
            </a:extLst>
          </p:cNvPr>
          <p:cNvSpPr txBox="1"/>
          <p:nvPr/>
        </p:nvSpPr>
        <p:spPr>
          <a:xfrm>
            <a:off x="5459954" y="1734252"/>
            <a:ext cx="2590870" cy="368435"/>
          </a:xfrm>
          <a:prstGeom prst="rect">
            <a:avLst/>
          </a:prstGeom>
          <a:solidFill>
            <a:srgbClr val="2E32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accent6"/>
                </a:solidFill>
                <a:latin typeface="Fira Code"/>
                <a:ea typeface="Fira Code"/>
                <a:cs typeface="Fira Code"/>
                <a:sym typeface="Fira Code"/>
              </a:rPr>
              <a:t># Creamos el objeto</a:t>
            </a:r>
            <a:endParaRPr dirty="0">
              <a:solidFill>
                <a:schemeClr val="accent6"/>
              </a:solidFill>
              <a:latin typeface="Fira Code"/>
              <a:ea typeface="Fira Code"/>
              <a:cs typeface="Fira Code"/>
              <a:sym typeface="Fira Code"/>
            </a:endParaRPr>
          </a:p>
        </p:txBody>
      </p:sp>
      <p:sp>
        <p:nvSpPr>
          <p:cNvPr id="14" name="Google Shape;838;p41">
            <a:extLst>
              <a:ext uri="{FF2B5EF4-FFF2-40B4-BE49-F238E27FC236}">
                <a16:creationId xmlns:a16="http://schemas.microsoft.com/office/drawing/2014/main" id="{B5F9C179-B244-982D-04A5-13486D2ADA25}"/>
              </a:ext>
            </a:extLst>
          </p:cNvPr>
          <p:cNvSpPr txBox="1"/>
          <p:nvPr/>
        </p:nvSpPr>
        <p:spPr>
          <a:xfrm>
            <a:off x="5459956" y="2020646"/>
            <a:ext cx="2590870" cy="368435"/>
          </a:xfrm>
          <a:prstGeom prst="rect">
            <a:avLst/>
          </a:prstGeom>
          <a:solidFill>
            <a:srgbClr val="2E32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accent6"/>
                </a:solidFill>
                <a:latin typeface="Fira Code"/>
                <a:ea typeface="Fira Code"/>
                <a:cs typeface="Fira Code"/>
                <a:sym typeface="Fira Code"/>
              </a:rPr>
              <a:t># Lo “llamamos”</a:t>
            </a:r>
            <a:endParaRPr dirty="0">
              <a:solidFill>
                <a:schemeClr val="accent6"/>
              </a:solidFill>
              <a:latin typeface="Fira Code"/>
              <a:ea typeface="Fira Code"/>
              <a:cs typeface="Fira Code"/>
              <a:sym typeface="Fira Code"/>
            </a:endParaRPr>
          </a:p>
        </p:txBody>
      </p:sp>
      <p:sp>
        <p:nvSpPr>
          <p:cNvPr id="17" name="Google Shape;838;p41">
            <a:extLst>
              <a:ext uri="{FF2B5EF4-FFF2-40B4-BE49-F238E27FC236}">
                <a16:creationId xmlns:a16="http://schemas.microsoft.com/office/drawing/2014/main" id="{9B950EC9-329C-1804-00D6-85324F85EF5F}"/>
              </a:ext>
            </a:extLst>
          </p:cNvPr>
          <p:cNvSpPr txBox="1"/>
          <p:nvPr/>
        </p:nvSpPr>
        <p:spPr>
          <a:xfrm>
            <a:off x="5459956" y="2786133"/>
            <a:ext cx="2590870" cy="368435"/>
          </a:xfrm>
          <a:prstGeom prst="rect">
            <a:avLst/>
          </a:prstGeom>
          <a:solidFill>
            <a:srgbClr val="2E32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accent6"/>
                </a:solidFill>
                <a:latin typeface="Fira Code"/>
                <a:ea typeface="Fira Code"/>
                <a:cs typeface="Fira Code"/>
                <a:sym typeface="Fira Code"/>
              </a:rPr>
              <a:t># Creamos el objeto</a:t>
            </a:r>
            <a:endParaRPr dirty="0">
              <a:solidFill>
                <a:schemeClr val="accent6"/>
              </a:solidFill>
              <a:latin typeface="Fira Code"/>
              <a:ea typeface="Fira Code"/>
              <a:cs typeface="Fira Code"/>
              <a:sym typeface="Fira Code"/>
            </a:endParaRPr>
          </a:p>
        </p:txBody>
      </p:sp>
      <p:sp>
        <p:nvSpPr>
          <p:cNvPr id="19" name="Google Shape;838;p41">
            <a:extLst>
              <a:ext uri="{FF2B5EF4-FFF2-40B4-BE49-F238E27FC236}">
                <a16:creationId xmlns:a16="http://schemas.microsoft.com/office/drawing/2014/main" id="{B87B8F7A-C0E7-7B70-5F76-0089588D32C4}"/>
              </a:ext>
            </a:extLst>
          </p:cNvPr>
          <p:cNvSpPr txBox="1"/>
          <p:nvPr/>
        </p:nvSpPr>
        <p:spPr>
          <a:xfrm>
            <a:off x="5459956" y="3066823"/>
            <a:ext cx="2590870" cy="368435"/>
          </a:xfrm>
          <a:prstGeom prst="rect">
            <a:avLst/>
          </a:prstGeom>
          <a:solidFill>
            <a:srgbClr val="2E32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accent6"/>
                </a:solidFill>
                <a:latin typeface="Fira Code"/>
                <a:ea typeface="Fira Code"/>
                <a:cs typeface="Fira Code"/>
                <a:sym typeface="Fira Code"/>
              </a:rPr>
              <a:t># Lo “llamamos”</a:t>
            </a:r>
            <a:endParaRPr dirty="0">
              <a:solidFill>
                <a:schemeClr val="accent6"/>
              </a:solidFill>
              <a:latin typeface="Fira Code"/>
              <a:ea typeface="Fira Code"/>
              <a:cs typeface="Fira Code"/>
              <a:sym typeface="Fira Code"/>
            </a:endParaRPr>
          </a:p>
        </p:txBody>
      </p:sp>
      <p:sp>
        <p:nvSpPr>
          <p:cNvPr id="8" name="Google Shape;472;p28">
            <a:extLst>
              <a:ext uri="{FF2B5EF4-FFF2-40B4-BE49-F238E27FC236}">
                <a16:creationId xmlns:a16="http://schemas.microsoft.com/office/drawing/2014/main" id="{A5E5E925-B0C6-CAE2-F237-B78362763E03}"/>
              </a:ext>
            </a:extLst>
          </p:cNvPr>
          <p:cNvSpPr txBox="1">
            <a:spLocks/>
          </p:cNvSpPr>
          <p:nvPr/>
        </p:nvSpPr>
        <p:spPr>
          <a:xfrm>
            <a:off x="1081225" y="1260974"/>
            <a:ext cx="6969600" cy="29209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1400"/>
              <a:buFont typeface="Fira Code"/>
              <a:buChar char="∗"/>
              <a:defRPr sz="1000" b="0" i="0" u="none" strike="noStrike" cap="none">
                <a:solidFill>
                  <a:schemeClr val="dk2"/>
                </a:solidFill>
                <a:latin typeface="Fira Code"/>
                <a:ea typeface="Fira Code"/>
                <a:cs typeface="Fira Code"/>
                <a:sym typeface="Fira Code"/>
              </a:defRPr>
            </a:lvl1pPr>
            <a:lvl2pPr marL="914400" marR="0" lvl="1"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2pPr>
            <a:lvl3pPr marL="1371600" marR="0" lvl="2"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3pPr>
            <a:lvl4pPr marL="1828800" marR="0" lvl="3"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4pPr>
            <a:lvl5pPr marL="2286000" marR="0" lvl="4"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5pPr>
            <a:lvl6pPr marL="2743200" marR="0" lvl="5"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6pPr>
            <a:lvl7pPr marL="3200400" marR="0" lvl="6"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7pPr>
            <a:lvl8pPr marL="3657600" marR="0" lvl="7"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8pPr>
            <a:lvl9pPr marL="4114800" marR="0" lvl="8"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9pPr>
          </a:lstStyle>
          <a:p>
            <a:pPr marL="0" indent="0">
              <a:buFont typeface="Fira Code"/>
              <a:buNone/>
            </a:pPr>
            <a:r>
              <a:rPr lang="es-PE" sz="1600" dirty="0" err="1">
                <a:solidFill>
                  <a:schemeClr val="accent2">
                    <a:lumMod val="60000"/>
                    <a:lumOff val="40000"/>
                  </a:schemeClr>
                </a:solidFill>
              </a:rPr>
              <a:t>class</a:t>
            </a:r>
            <a:r>
              <a:rPr lang="es-PE" sz="1600" dirty="0">
                <a:solidFill>
                  <a:schemeClr val="accent2">
                    <a:lumMod val="60000"/>
                    <a:lumOff val="40000"/>
                  </a:schemeClr>
                </a:solidFill>
              </a:rPr>
              <a:t>(Vector_numerico)</a:t>
            </a:r>
          </a:p>
        </p:txBody>
      </p:sp>
      <p:sp>
        <p:nvSpPr>
          <p:cNvPr id="10" name="Google Shape;472;p28">
            <a:extLst>
              <a:ext uri="{FF2B5EF4-FFF2-40B4-BE49-F238E27FC236}">
                <a16:creationId xmlns:a16="http://schemas.microsoft.com/office/drawing/2014/main" id="{F8B9E54D-97B6-DC81-4022-DE3A20A9E870}"/>
              </a:ext>
            </a:extLst>
          </p:cNvPr>
          <p:cNvSpPr txBox="1">
            <a:spLocks/>
          </p:cNvSpPr>
          <p:nvPr/>
        </p:nvSpPr>
        <p:spPr>
          <a:xfrm>
            <a:off x="1030425" y="2351710"/>
            <a:ext cx="6969600" cy="29209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1400"/>
              <a:buFont typeface="Fira Code"/>
              <a:buChar char="∗"/>
              <a:defRPr sz="1000" b="0" i="0" u="none" strike="noStrike" cap="none">
                <a:solidFill>
                  <a:schemeClr val="dk2"/>
                </a:solidFill>
                <a:latin typeface="Fira Code"/>
                <a:ea typeface="Fira Code"/>
                <a:cs typeface="Fira Code"/>
                <a:sym typeface="Fira Code"/>
              </a:defRPr>
            </a:lvl1pPr>
            <a:lvl2pPr marL="914400" marR="0" lvl="1"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2pPr>
            <a:lvl3pPr marL="1371600" marR="0" lvl="2"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3pPr>
            <a:lvl4pPr marL="1828800" marR="0" lvl="3"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4pPr>
            <a:lvl5pPr marL="2286000" marR="0" lvl="4"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5pPr>
            <a:lvl6pPr marL="2743200" marR="0" lvl="5"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6pPr>
            <a:lvl7pPr marL="3200400" marR="0" lvl="6"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7pPr>
            <a:lvl8pPr marL="3657600" marR="0" lvl="7"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8pPr>
            <a:lvl9pPr marL="4114800" marR="0" lvl="8"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9pPr>
          </a:lstStyle>
          <a:p>
            <a:pPr marL="0" indent="0">
              <a:buFont typeface="Fira Code"/>
              <a:buNone/>
            </a:pPr>
            <a:r>
              <a:rPr lang="es-PE" sz="1600" dirty="0" err="1">
                <a:solidFill>
                  <a:schemeClr val="accent2">
                    <a:lumMod val="60000"/>
                    <a:lumOff val="40000"/>
                  </a:schemeClr>
                </a:solidFill>
              </a:rPr>
              <a:t>class</a:t>
            </a:r>
            <a:r>
              <a:rPr lang="es-PE" sz="1600" dirty="0">
                <a:solidFill>
                  <a:schemeClr val="accent2">
                    <a:lumMod val="60000"/>
                    <a:lumOff val="40000"/>
                  </a:schemeClr>
                </a:solidFill>
              </a:rPr>
              <a:t>(Vector_character)</a:t>
            </a:r>
          </a:p>
        </p:txBody>
      </p:sp>
      <p:sp>
        <p:nvSpPr>
          <p:cNvPr id="11" name="Google Shape;472;p28">
            <a:extLst>
              <a:ext uri="{FF2B5EF4-FFF2-40B4-BE49-F238E27FC236}">
                <a16:creationId xmlns:a16="http://schemas.microsoft.com/office/drawing/2014/main" id="{30610554-6488-9047-2DC6-33D1C202FE80}"/>
              </a:ext>
            </a:extLst>
          </p:cNvPr>
          <p:cNvSpPr txBox="1">
            <a:spLocks/>
          </p:cNvSpPr>
          <p:nvPr/>
        </p:nvSpPr>
        <p:spPr>
          <a:xfrm>
            <a:off x="1081224" y="3412683"/>
            <a:ext cx="6969600" cy="29209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1400"/>
              <a:buFont typeface="Fira Code"/>
              <a:buChar char="∗"/>
              <a:defRPr sz="1000" b="0" i="0" u="none" strike="noStrike" cap="none">
                <a:solidFill>
                  <a:schemeClr val="dk2"/>
                </a:solidFill>
                <a:latin typeface="Fira Code"/>
                <a:ea typeface="Fira Code"/>
                <a:cs typeface="Fira Code"/>
                <a:sym typeface="Fira Code"/>
              </a:defRPr>
            </a:lvl1pPr>
            <a:lvl2pPr marL="914400" marR="0" lvl="1"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2pPr>
            <a:lvl3pPr marL="1371600" marR="0" lvl="2"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3pPr>
            <a:lvl4pPr marL="1828800" marR="0" lvl="3"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4pPr>
            <a:lvl5pPr marL="2286000" marR="0" lvl="4"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5pPr>
            <a:lvl6pPr marL="2743200" marR="0" lvl="5"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6pPr>
            <a:lvl7pPr marL="3200400" marR="0" lvl="6"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7pPr>
            <a:lvl8pPr marL="3657600" marR="0" lvl="7"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8pPr>
            <a:lvl9pPr marL="4114800" marR="0" lvl="8"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9pPr>
          </a:lstStyle>
          <a:p>
            <a:pPr marL="0" indent="0">
              <a:buFont typeface="Fira Code"/>
              <a:buNone/>
            </a:pPr>
            <a:r>
              <a:rPr lang="es-PE" sz="1600" dirty="0" err="1">
                <a:solidFill>
                  <a:schemeClr val="accent2">
                    <a:lumMod val="60000"/>
                    <a:lumOff val="40000"/>
                  </a:schemeClr>
                </a:solidFill>
              </a:rPr>
              <a:t>class</a:t>
            </a:r>
            <a:r>
              <a:rPr lang="es-PE" sz="1600" dirty="0">
                <a:solidFill>
                  <a:schemeClr val="accent2">
                    <a:lumMod val="60000"/>
                    <a:lumOff val="40000"/>
                  </a:schemeClr>
                </a:solidFill>
              </a:rPr>
              <a:t>(Vector_</a:t>
            </a:r>
            <a:r>
              <a:rPr lang="es-PE" sz="1600" dirty="0">
                <a:solidFill>
                  <a:srgbClr val="CBE67A"/>
                </a:solidFill>
              </a:rPr>
              <a:t>logical</a:t>
            </a:r>
            <a:r>
              <a:rPr lang="es-PE" sz="1600" dirty="0">
                <a:solidFill>
                  <a:schemeClr val="accent2">
                    <a:lumMod val="60000"/>
                    <a:lumOff val="40000"/>
                  </a:schemeClr>
                </a:solidFill>
              </a:rPr>
              <a:t>)</a:t>
            </a:r>
          </a:p>
        </p:txBody>
      </p:sp>
      <p:sp>
        <p:nvSpPr>
          <p:cNvPr id="13" name="Google Shape;838;p41">
            <a:extLst>
              <a:ext uri="{FF2B5EF4-FFF2-40B4-BE49-F238E27FC236}">
                <a16:creationId xmlns:a16="http://schemas.microsoft.com/office/drawing/2014/main" id="{2C4D4C5F-36F6-67DD-87C1-27F7AF41A364}"/>
              </a:ext>
            </a:extLst>
          </p:cNvPr>
          <p:cNvSpPr txBox="1"/>
          <p:nvPr/>
        </p:nvSpPr>
        <p:spPr>
          <a:xfrm>
            <a:off x="5459954" y="1250603"/>
            <a:ext cx="2590870" cy="368435"/>
          </a:xfrm>
          <a:prstGeom prst="rect">
            <a:avLst/>
          </a:prstGeom>
          <a:solidFill>
            <a:srgbClr val="2E32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accent6"/>
                </a:solidFill>
                <a:latin typeface="Fira Code"/>
                <a:ea typeface="Fira Code"/>
                <a:cs typeface="Fira Code"/>
                <a:sym typeface="Fira Code"/>
              </a:rPr>
              <a:t># Clase del objeto</a:t>
            </a:r>
            <a:endParaRPr dirty="0">
              <a:solidFill>
                <a:schemeClr val="accent6"/>
              </a:solidFill>
              <a:latin typeface="Fira Code"/>
              <a:ea typeface="Fira Code"/>
              <a:cs typeface="Fira Code"/>
              <a:sym typeface="Fira Code"/>
            </a:endParaRPr>
          </a:p>
        </p:txBody>
      </p:sp>
      <p:sp>
        <p:nvSpPr>
          <p:cNvPr id="16" name="Google Shape;838;p41">
            <a:extLst>
              <a:ext uri="{FF2B5EF4-FFF2-40B4-BE49-F238E27FC236}">
                <a16:creationId xmlns:a16="http://schemas.microsoft.com/office/drawing/2014/main" id="{D06E9FA4-EC93-077C-AFD8-B04F8A9F4D97}"/>
              </a:ext>
            </a:extLst>
          </p:cNvPr>
          <p:cNvSpPr txBox="1"/>
          <p:nvPr/>
        </p:nvSpPr>
        <p:spPr>
          <a:xfrm>
            <a:off x="5471905" y="2318483"/>
            <a:ext cx="2590870" cy="368435"/>
          </a:xfrm>
          <a:prstGeom prst="rect">
            <a:avLst/>
          </a:prstGeom>
          <a:solidFill>
            <a:srgbClr val="2E32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accent6"/>
                </a:solidFill>
                <a:latin typeface="Fira Code"/>
                <a:ea typeface="Fira Code"/>
                <a:cs typeface="Fira Code"/>
                <a:sym typeface="Fira Code"/>
              </a:rPr>
              <a:t># Clase del objeto</a:t>
            </a:r>
            <a:endParaRPr dirty="0">
              <a:solidFill>
                <a:schemeClr val="accent6"/>
              </a:solidFill>
              <a:latin typeface="Fira Code"/>
              <a:ea typeface="Fira Code"/>
              <a:cs typeface="Fira Code"/>
              <a:sym typeface="Fira Code"/>
            </a:endParaRPr>
          </a:p>
        </p:txBody>
      </p:sp>
      <p:sp>
        <p:nvSpPr>
          <p:cNvPr id="18" name="Google Shape;838;p41">
            <a:extLst>
              <a:ext uri="{FF2B5EF4-FFF2-40B4-BE49-F238E27FC236}">
                <a16:creationId xmlns:a16="http://schemas.microsoft.com/office/drawing/2014/main" id="{7CC6EE66-3D17-E36A-25CB-E8C6CF0BA76C}"/>
              </a:ext>
            </a:extLst>
          </p:cNvPr>
          <p:cNvSpPr txBox="1"/>
          <p:nvPr/>
        </p:nvSpPr>
        <p:spPr>
          <a:xfrm>
            <a:off x="5459954" y="3345269"/>
            <a:ext cx="2590870" cy="368435"/>
          </a:xfrm>
          <a:prstGeom prst="rect">
            <a:avLst/>
          </a:prstGeom>
          <a:solidFill>
            <a:srgbClr val="2E32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accent6"/>
                </a:solidFill>
                <a:latin typeface="Fira Code"/>
                <a:ea typeface="Fira Code"/>
                <a:cs typeface="Fira Code"/>
                <a:sym typeface="Fira Code"/>
              </a:rPr>
              <a:t># Clase del objeto</a:t>
            </a:r>
            <a:endParaRPr dirty="0">
              <a:solidFill>
                <a:schemeClr val="accent6"/>
              </a:solidFill>
              <a:latin typeface="Fira Code"/>
              <a:ea typeface="Fira Code"/>
              <a:cs typeface="Fira Code"/>
              <a:sym typeface="Fira Code"/>
            </a:endParaRPr>
          </a:p>
        </p:txBody>
      </p:sp>
    </p:spTree>
    <p:extLst>
      <p:ext uri="{BB962C8B-B14F-4D97-AF65-F5344CB8AC3E}">
        <p14:creationId xmlns:p14="http://schemas.microsoft.com/office/powerpoint/2010/main" val="4614277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0" name="Rectángulo 9">
            <a:extLst>
              <a:ext uri="{FF2B5EF4-FFF2-40B4-BE49-F238E27FC236}">
                <a16:creationId xmlns:a16="http://schemas.microsoft.com/office/drawing/2014/main" id="{7B37350C-0A80-B8A8-E074-7DAE27C9C8FB}"/>
              </a:ext>
            </a:extLst>
          </p:cNvPr>
          <p:cNvSpPr/>
          <p:nvPr/>
        </p:nvSpPr>
        <p:spPr>
          <a:xfrm>
            <a:off x="68502" y="65315"/>
            <a:ext cx="9006998" cy="4980215"/>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sz="1800"/>
          </a:p>
        </p:txBody>
      </p:sp>
      <p:pic>
        <p:nvPicPr>
          <p:cNvPr id="12" name="Picture 2" descr="Oducal">
            <a:extLst>
              <a:ext uri="{FF2B5EF4-FFF2-40B4-BE49-F238E27FC236}">
                <a16:creationId xmlns:a16="http://schemas.microsoft.com/office/drawing/2014/main" id="{9BE6264C-2742-5EFF-F420-3FFA63E6C964}"/>
              </a:ext>
            </a:extLst>
          </p:cNvPr>
          <p:cNvPicPr>
            <a:picLocks noChangeAspect="1" noChangeArrowheads="1"/>
          </p:cNvPicPr>
          <p:nvPr/>
        </p:nvPicPr>
        <p:blipFill>
          <a:blip r:embed="rId3">
            <a:alphaModFix amt="20000"/>
            <a:extLst>
              <a:ext uri="{28A0092B-C50C-407E-A947-70E740481C1C}">
                <a14:useLocalDpi xmlns:a14="http://schemas.microsoft.com/office/drawing/2010/main" val="0"/>
              </a:ext>
            </a:extLst>
          </a:blip>
          <a:srcRect/>
          <a:stretch>
            <a:fillRect/>
          </a:stretch>
        </p:blipFill>
        <p:spPr bwMode="auto">
          <a:xfrm>
            <a:off x="7501419" y="4351867"/>
            <a:ext cx="1642581" cy="791633"/>
          </a:xfrm>
          <a:prstGeom prst="rect">
            <a:avLst/>
          </a:prstGeom>
          <a:noFill/>
          <a:extLst>
            <a:ext uri="{909E8E84-426E-40DD-AFC4-6F175D3DCCD1}">
              <a14:hiddenFill xmlns:a14="http://schemas.microsoft.com/office/drawing/2010/main">
                <a:solidFill>
                  <a:srgbClr val="FFFFFF"/>
                </a:solidFill>
              </a14:hiddenFill>
            </a:ext>
          </a:extLst>
        </p:spPr>
      </p:pic>
      <p:sp>
        <p:nvSpPr>
          <p:cNvPr id="13" name="CuadroTexto 12">
            <a:extLst>
              <a:ext uri="{FF2B5EF4-FFF2-40B4-BE49-F238E27FC236}">
                <a16:creationId xmlns:a16="http://schemas.microsoft.com/office/drawing/2014/main" id="{A0F5D40B-C0B1-582D-D862-0DB70C7AC1DD}"/>
              </a:ext>
            </a:extLst>
          </p:cNvPr>
          <p:cNvSpPr txBox="1"/>
          <p:nvPr/>
        </p:nvSpPr>
        <p:spPr>
          <a:xfrm>
            <a:off x="332015" y="221064"/>
            <a:ext cx="4387740" cy="523220"/>
          </a:xfrm>
          <a:prstGeom prst="rect">
            <a:avLst/>
          </a:prstGeom>
          <a:noFill/>
        </p:spPr>
        <p:txBody>
          <a:bodyPr wrap="none" rtlCol="0">
            <a:spAutoFit/>
          </a:bodyPr>
          <a:lstStyle/>
          <a:p>
            <a:r>
              <a:rPr lang="es-PE" sz="2800" b="1" u="sng" dirty="0">
                <a:solidFill>
                  <a:srgbClr val="002060"/>
                </a:solidFill>
                <a:latin typeface="Calibri" panose="020F0502020204030204" pitchFamily="34" charset="0"/>
                <a:cs typeface="Calibri" panose="020F0502020204030204" pitchFamily="34" charset="0"/>
              </a:rPr>
              <a:t>Y qué pasó con los factores?</a:t>
            </a:r>
          </a:p>
        </p:txBody>
      </p:sp>
      <p:sp>
        <p:nvSpPr>
          <p:cNvPr id="4" name="CuadroTexto 3">
            <a:extLst>
              <a:ext uri="{FF2B5EF4-FFF2-40B4-BE49-F238E27FC236}">
                <a16:creationId xmlns:a16="http://schemas.microsoft.com/office/drawing/2014/main" id="{99FDC61D-D107-6810-684E-01D3C8F975D9}"/>
              </a:ext>
            </a:extLst>
          </p:cNvPr>
          <p:cNvSpPr txBox="1"/>
          <p:nvPr/>
        </p:nvSpPr>
        <p:spPr>
          <a:xfrm>
            <a:off x="332015" y="900033"/>
            <a:ext cx="4528456" cy="3293209"/>
          </a:xfrm>
          <a:prstGeom prst="rect">
            <a:avLst/>
          </a:prstGeom>
          <a:noFill/>
        </p:spPr>
        <p:txBody>
          <a:bodyPr wrap="square">
            <a:spAutoFit/>
          </a:bodyPr>
          <a:lstStyle/>
          <a:p>
            <a:pPr marL="285750" indent="-285750">
              <a:spcAft>
                <a:spcPts val="600"/>
              </a:spcAft>
              <a:buFont typeface="Wingdings" panose="05000000000000000000" pitchFamily="2" charset="2"/>
              <a:buChar char="q"/>
            </a:pPr>
            <a:r>
              <a:rPr lang="es-ES" sz="1800" dirty="0">
                <a:solidFill>
                  <a:srgbClr val="002060"/>
                </a:solidFill>
                <a:latin typeface="Calibri" panose="020F0502020204030204" pitchFamily="34" charset="0"/>
                <a:cs typeface="Calibri" panose="020F0502020204030204" pitchFamily="34" charset="0"/>
              </a:rPr>
              <a:t>Un factor es un tipo de datos específico a R. Puede ser descrito como un dato numérico representado por una etiqueta.</a:t>
            </a:r>
          </a:p>
          <a:p>
            <a:pPr marL="285750" indent="-285750">
              <a:spcAft>
                <a:spcPts val="600"/>
              </a:spcAft>
              <a:buFont typeface="Wingdings" panose="05000000000000000000" pitchFamily="2" charset="2"/>
              <a:buChar char="q"/>
            </a:pPr>
            <a:r>
              <a:rPr lang="es-ES" sz="1800" dirty="0">
                <a:solidFill>
                  <a:srgbClr val="002060"/>
                </a:solidFill>
                <a:latin typeface="Calibri" panose="020F0502020204030204" pitchFamily="34" charset="0"/>
                <a:cs typeface="Calibri" panose="020F0502020204030204" pitchFamily="34" charset="0"/>
              </a:rPr>
              <a:t>Supongamos que tenemos un conjunto de datos que representan el sexo de personas encuestadas por teléfono, pero estos se encuentran capturados con los números 1 y 2. El número 1 corresponde a femenino y el 2 a masculino.</a:t>
            </a:r>
          </a:p>
          <a:p>
            <a:pPr marL="285750" indent="-285750">
              <a:spcAft>
                <a:spcPts val="600"/>
              </a:spcAft>
              <a:buFont typeface="Wingdings" panose="05000000000000000000" pitchFamily="2" charset="2"/>
              <a:buChar char="q"/>
            </a:pPr>
            <a:r>
              <a:rPr lang="es-ES" sz="1800" dirty="0">
                <a:solidFill>
                  <a:srgbClr val="002060"/>
                </a:solidFill>
                <a:latin typeface="Calibri" panose="020F0502020204030204" pitchFamily="34" charset="0"/>
                <a:cs typeface="Calibri" panose="020F0502020204030204" pitchFamily="34" charset="0"/>
              </a:rPr>
              <a:t>A diferencia del caracter, el factor tiene niveles (levels)</a:t>
            </a:r>
            <a:endParaRPr lang="es-PE" sz="1800" dirty="0">
              <a:solidFill>
                <a:srgbClr val="002060"/>
              </a:solidFill>
              <a:latin typeface="Calibri" panose="020F0502020204030204" pitchFamily="34" charset="0"/>
              <a:cs typeface="Calibri" panose="020F0502020204030204" pitchFamily="34" charset="0"/>
            </a:endParaRPr>
          </a:p>
        </p:txBody>
      </p:sp>
      <p:pic>
        <p:nvPicPr>
          <p:cNvPr id="1026" name="Picture 2" descr="Datos compuestos en R: Factores – CIO">
            <a:extLst>
              <a:ext uri="{FF2B5EF4-FFF2-40B4-BE49-F238E27FC236}">
                <a16:creationId xmlns:a16="http://schemas.microsoft.com/office/drawing/2014/main" id="{C3D9FD7E-17B3-1219-99C9-FC1B955F2F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22371" y="1424433"/>
            <a:ext cx="4095750" cy="14425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60959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13"/>
        <p:cNvGrpSpPr/>
        <p:nvPr/>
      </p:nvGrpSpPr>
      <p:grpSpPr>
        <a:xfrm>
          <a:off x="0" y="0"/>
          <a:ext cx="0" cy="0"/>
          <a:chOff x="0" y="0"/>
          <a:chExt cx="0" cy="0"/>
        </a:xfrm>
      </p:grpSpPr>
      <p:pic>
        <p:nvPicPr>
          <p:cNvPr id="2050" name="Picture 2" descr="RStudio v1.4 Preview: The Little Things - Posit">
            <a:extLst>
              <a:ext uri="{FF2B5EF4-FFF2-40B4-BE49-F238E27FC236}">
                <a16:creationId xmlns:a16="http://schemas.microsoft.com/office/drawing/2014/main" id="{8C322F2F-3CAC-5F0E-A64C-34B8C1732D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814" name="Google Shape;814;p39"/>
          <p:cNvSpPr txBox="1">
            <a:spLocks noGrp="1"/>
          </p:cNvSpPr>
          <p:nvPr>
            <p:ph type="title"/>
          </p:nvPr>
        </p:nvSpPr>
        <p:spPr>
          <a:xfrm>
            <a:off x="5038260" y="1774614"/>
            <a:ext cx="3848354" cy="3019134"/>
          </a:xfrm>
          <a:prstGeom prst="rect">
            <a:avLst/>
          </a:prstGeom>
          <a:solidFill>
            <a:schemeClr val="accent2">
              <a:lumMod val="50000"/>
              <a:alpha val="57000"/>
            </a:schemeClr>
          </a:solidFill>
        </p:spPr>
        <p:txBody>
          <a:bodyPr spcFirstLastPara="1" wrap="square" lIns="91425" tIns="91425" rIns="91425" bIns="91425" anchor="ctr" anchorCtr="0">
            <a:noAutofit/>
          </a:bodyPr>
          <a:lstStyle/>
          <a:p>
            <a:pPr marL="0" lvl="0" indent="0" algn="l" rtl="0">
              <a:spcBef>
                <a:spcPts val="0"/>
              </a:spcBef>
              <a:spcAft>
                <a:spcPts val="0"/>
              </a:spcAft>
              <a:buNone/>
            </a:pPr>
            <a:r>
              <a:rPr lang="es-PE" sz="3200" dirty="0">
                <a:solidFill>
                  <a:schemeClr val="bg1"/>
                </a:solidFill>
                <a:effectLst>
                  <a:outerShdw blurRad="38100" dist="38100" dir="2700000" algn="tl">
                    <a:srgbClr val="000000">
                      <a:alpha val="43137"/>
                    </a:srgbClr>
                  </a:outerShdw>
                </a:effectLst>
              </a:rPr>
              <a:t>El</a:t>
            </a:r>
            <a:r>
              <a:rPr lang="en" sz="3200" dirty="0">
                <a:solidFill>
                  <a:schemeClr val="bg1"/>
                </a:solidFill>
                <a:effectLst>
                  <a:outerShdw blurRad="38100" dist="38100" dir="2700000" algn="tl">
                    <a:srgbClr val="000000">
                      <a:alpha val="43137"/>
                    </a:srgbClr>
                  </a:outerShdw>
                </a:effectLst>
              </a:rPr>
              <a:t> </a:t>
            </a:r>
            <a:r>
              <a:rPr lang="en" sz="6600"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R</a:t>
            </a:r>
            <a:r>
              <a:rPr lang="en" sz="3200" dirty="0">
                <a:solidFill>
                  <a:schemeClr val="bg1"/>
                </a:solidFill>
                <a:effectLst>
                  <a:outerShdw blurRad="38100" dist="38100" dir="2700000" algn="tl">
                    <a:srgbClr val="000000">
                      <a:alpha val="43137"/>
                    </a:srgbClr>
                  </a:outerShdw>
                </a:effectLst>
              </a:rPr>
              <a:t> como herramienta para el análisis estadístico</a:t>
            </a:r>
            <a:endParaRPr sz="3200" dirty="0">
              <a:solidFill>
                <a:schemeClr val="bg1"/>
              </a:solidFill>
              <a:effectLst>
                <a:outerShdw blurRad="38100" dist="38100" dir="2700000" algn="tl">
                  <a:srgbClr val="000000">
                    <a:alpha val="43137"/>
                  </a:srgbClr>
                </a:outerShdw>
              </a:effectLst>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70"/>
        <p:cNvGrpSpPr/>
        <p:nvPr/>
      </p:nvGrpSpPr>
      <p:grpSpPr>
        <a:xfrm>
          <a:off x="0" y="0"/>
          <a:ext cx="0" cy="0"/>
          <a:chOff x="0" y="0"/>
          <a:chExt cx="0" cy="0"/>
        </a:xfrm>
      </p:grpSpPr>
      <p:sp>
        <p:nvSpPr>
          <p:cNvPr id="472" name="Google Shape;472;p28"/>
          <p:cNvSpPr txBox="1">
            <a:spLocks noGrp="1"/>
          </p:cNvSpPr>
          <p:nvPr>
            <p:ph type="body" idx="1"/>
          </p:nvPr>
        </p:nvSpPr>
        <p:spPr>
          <a:xfrm>
            <a:off x="1081225" y="720275"/>
            <a:ext cx="6969600" cy="292096"/>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PE" sz="1600" dirty="0">
                <a:solidFill>
                  <a:schemeClr val="accent2">
                    <a:lumMod val="60000"/>
                    <a:lumOff val="40000"/>
                  </a:schemeClr>
                </a:solidFill>
              </a:rPr>
              <a:t>sexo&lt;-c(1,2,2,1) </a:t>
            </a:r>
            <a:endParaRPr sz="1600" dirty="0">
              <a:solidFill>
                <a:schemeClr val="accent2">
                  <a:lumMod val="60000"/>
                  <a:lumOff val="40000"/>
                </a:schemeClr>
              </a:solidFill>
            </a:endParaRPr>
          </a:p>
        </p:txBody>
      </p:sp>
      <p:sp>
        <p:nvSpPr>
          <p:cNvPr id="473" name="Google Shape;473;p28"/>
          <p:cNvSpPr txBox="1">
            <a:spLocks noGrp="1"/>
          </p:cNvSpPr>
          <p:nvPr>
            <p:ph type="subTitle" idx="4294967295"/>
          </p:nvPr>
        </p:nvSpPr>
        <p:spPr>
          <a:xfrm>
            <a:off x="291511" y="4694675"/>
            <a:ext cx="6802972" cy="357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PE" dirty="0">
                <a:solidFill>
                  <a:schemeClr val="accent3"/>
                </a:solidFill>
              </a:rPr>
              <a:t>Creando estructura con la función c()</a:t>
            </a:r>
            <a:endParaRPr sz="1400" dirty="0">
              <a:solidFill>
                <a:schemeClr val="accent3"/>
              </a:solidFill>
            </a:endParaRPr>
          </a:p>
        </p:txBody>
      </p:sp>
      <p:sp>
        <p:nvSpPr>
          <p:cNvPr id="474" name="Google Shape;474;p28"/>
          <p:cNvSpPr txBox="1">
            <a:spLocks noGrp="1"/>
          </p:cNvSpPr>
          <p:nvPr>
            <p:ph type="subTitle" idx="4294967295"/>
          </p:nvPr>
        </p:nvSpPr>
        <p:spPr>
          <a:xfrm>
            <a:off x="-5975" y="91525"/>
            <a:ext cx="4572000" cy="357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400" dirty="0">
                <a:solidFill>
                  <a:schemeClr val="accent3"/>
                </a:solidFill>
              </a:rPr>
              <a:t>mi_codigo.R</a:t>
            </a:r>
            <a:endParaRPr sz="1400" dirty="0">
              <a:solidFill>
                <a:schemeClr val="accent3"/>
              </a:solidFill>
            </a:endParaRPr>
          </a:p>
        </p:txBody>
      </p:sp>
      <p:pic>
        <p:nvPicPr>
          <p:cNvPr id="15" name="Picture 2" descr="Oducal">
            <a:extLst>
              <a:ext uri="{FF2B5EF4-FFF2-40B4-BE49-F238E27FC236}">
                <a16:creationId xmlns:a16="http://schemas.microsoft.com/office/drawing/2014/main" id="{8D7F27A0-AC85-3DB6-44A0-500E34DB633D}"/>
              </a:ext>
            </a:extLst>
          </p:cNvPr>
          <p:cNvPicPr>
            <a:picLocks noChangeAspect="1" noChangeArrowheads="1"/>
          </p:cNvPicPr>
          <p:nvPr/>
        </p:nvPicPr>
        <p:blipFill>
          <a:blip r:embed="rId3">
            <a:alphaModFix/>
            <a:extLst>
              <a:ext uri="{28A0092B-C50C-407E-A947-70E740481C1C}">
                <a14:useLocalDpi xmlns:a14="http://schemas.microsoft.com/office/drawing/2010/main" val="0"/>
              </a:ext>
            </a:extLst>
          </a:blip>
          <a:srcRect/>
          <a:stretch>
            <a:fillRect/>
          </a:stretch>
        </p:blipFill>
        <p:spPr bwMode="auto">
          <a:xfrm>
            <a:off x="7675728" y="4504265"/>
            <a:ext cx="1459805" cy="703545"/>
          </a:xfrm>
          <a:prstGeom prst="rect">
            <a:avLst/>
          </a:prstGeom>
          <a:noFill/>
          <a:extLst>
            <a:ext uri="{909E8E84-426E-40DD-AFC4-6F175D3DCCD1}">
              <a14:hiddenFill xmlns:a14="http://schemas.microsoft.com/office/drawing/2010/main">
                <a:solidFill>
                  <a:srgbClr val="FFFFFF"/>
                </a:solidFill>
              </a14:hiddenFill>
            </a:ext>
          </a:extLst>
        </p:spPr>
      </p:pic>
      <p:sp>
        <p:nvSpPr>
          <p:cNvPr id="7" name="Google Shape;838;p41">
            <a:extLst>
              <a:ext uri="{FF2B5EF4-FFF2-40B4-BE49-F238E27FC236}">
                <a16:creationId xmlns:a16="http://schemas.microsoft.com/office/drawing/2014/main" id="{E3F96801-1000-3197-5B96-14659281DEEF}"/>
              </a:ext>
            </a:extLst>
          </p:cNvPr>
          <p:cNvSpPr txBox="1"/>
          <p:nvPr/>
        </p:nvSpPr>
        <p:spPr>
          <a:xfrm>
            <a:off x="3144170" y="705016"/>
            <a:ext cx="5960731" cy="368435"/>
          </a:xfrm>
          <a:prstGeom prst="rect">
            <a:avLst/>
          </a:prstGeom>
          <a:solidFill>
            <a:srgbClr val="2E32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PE" dirty="0">
                <a:solidFill>
                  <a:schemeClr val="accent6"/>
                </a:solidFill>
                <a:latin typeface="Fira Code"/>
                <a:ea typeface="Fira Code"/>
                <a:cs typeface="Fira Code"/>
                <a:sym typeface="Fira Code"/>
              </a:rPr>
              <a:t># </a:t>
            </a:r>
            <a:r>
              <a:rPr lang="en" dirty="0">
                <a:solidFill>
                  <a:schemeClr val="accent6"/>
                </a:solidFill>
                <a:latin typeface="Fira Code"/>
                <a:ea typeface="Fira Code"/>
                <a:cs typeface="Fira Code"/>
                <a:sym typeface="Fira Code"/>
              </a:rPr>
              <a:t>Variable original en el que 1 = Mujer y 2 = Hombre</a:t>
            </a:r>
            <a:endParaRPr dirty="0">
              <a:solidFill>
                <a:schemeClr val="accent6"/>
              </a:solidFill>
              <a:latin typeface="Fira Code"/>
              <a:ea typeface="Fira Code"/>
              <a:cs typeface="Fira Code"/>
              <a:sym typeface="Fira Code"/>
            </a:endParaRPr>
          </a:p>
        </p:txBody>
      </p:sp>
      <p:sp>
        <p:nvSpPr>
          <p:cNvPr id="8" name="Google Shape;472;p28">
            <a:extLst>
              <a:ext uri="{FF2B5EF4-FFF2-40B4-BE49-F238E27FC236}">
                <a16:creationId xmlns:a16="http://schemas.microsoft.com/office/drawing/2014/main" id="{9988AC9A-1635-07ED-D584-A115E4B010EC}"/>
              </a:ext>
            </a:extLst>
          </p:cNvPr>
          <p:cNvSpPr txBox="1">
            <a:spLocks/>
          </p:cNvSpPr>
          <p:nvPr/>
        </p:nvSpPr>
        <p:spPr>
          <a:xfrm>
            <a:off x="1081225" y="1216086"/>
            <a:ext cx="6969600" cy="29209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1400"/>
              <a:buFont typeface="Fira Code"/>
              <a:buChar char="∗"/>
              <a:defRPr sz="1000" b="0" i="0" u="none" strike="noStrike" cap="none">
                <a:solidFill>
                  <a:schemeClr val="dk2"/>
                </a:solidFill>
                <a:latin typeface="Fira Code"/>
                <a:ea typeface="Fira Code"/>
                <a:cs typeface="Fira Code"/>
                <a:sym typeface="Fira Code"/>
              </a:defRPr>
            </a:lvl1pPr>
            <a:lvl2pPr marL="914400" marR="0" lvl="1"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2pPr>
            <a:lvl3pPr marL="1371600" marR="0" lvl="2"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3pPr>
            <a:lvl4pPr marL="1828800" marR="0" lvl="3"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4pPr>
            <a:lvl5pPr marL="2286000" marR="0" lvl="4"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5pPr>
            <a:lvl6pPr marL="2743200" marR="0" lvl="5"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6pPr>
            <a:lvl7pPr marL="3200400" marR="0" lvl="6"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7pPr>
            <a:lvl8pPr marL="3657600" marR="0" lvl="7"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8pPr>
            <a:lvl9pPr marL="4114800" marR="0" lvl="8"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9pPr>
          </a:lstStyle>
          <a:p>
            <a:pPr marL="0" indent="0">
              <a:buFont typeface="Fira Code"/>
              <a:buNone/>
            </a:pPr>
            <a:r>
              <a:rPr lang="es-ES" sz="1600" dirty="0">
                <a:solidFill>
                  <a:schemeClr val="accent2">
                    <a:lumMod val="60000"/>
                    <a:lumOff val="40000"/>
                  </a:schemeClr>
                </a:solidFill>
                <a:latin typeface="Source Sans Pro" panose="020B0503030403020204" pitchFamily="34" charset="0"/>
                <a:ea typeface="Source Sans Pro" panose="020B0503030403020204" pitchFamily="34" charset="0"/>
              </a:rPr>
              <a:t>sexo&lt;-factor(sexo, </a:t>
            </a:r>
          </a:p>
        </p:txBody>
      </p:sp>
      <p:sp>
        <p:nvSpPr>
          <p:cNvPr id="10" name="Google Shape;472;p28">
            <a:extLst>
              <a:ext uri="{FF2B5EF4-FFF2-40B4-BE49-F238E27FC236}">
                <a16:creationId xmlns:a16="http://schemas.microsoft.com/office/drawing/2014/main" id="{DA6B62F5-0850-31D7-A7E8-BC4B62FFABE6}"/>
              </a:ext>
            </a:extLst>
          </p:cNvPr>
          <p:cNvSpPr txBox="1">
            <a:spLocks/>
          </p:cNvSpPr>
          <p:nvPr/>
        </p:nvSpPr>
        <p:spPr>
          <a:xfrm>
            <a:off x="1639491" y="1504209"/>
            <a:ext cx="6969600" cy="29209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1400"/>
              <a:buFont typeface="Fira Code"/>
              <a:buChar char="∗"/>
              <a:defRPr sz="1000" b="0" i="0" u="none" strike="noStrike" cap="none">
                <a:solidFill>
                  <a:schemeClr val="dk2"/>
                </a:solidFill>
                <a:latin typeface="Fira Code"/>
                <a:ea typeface="Fira Code"/>
                <a:cs typeface="Fira Code"/>
                <a:sym typeface="Fira Code"/>
              </a:defRPr>
            </a:lvl1pPr>
            <a:lvl2pPr marL="914400" marR="0" lvl="1"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2pPr>
            <a:lvl3pPr marL="1371600" marR="0" lvl="2"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3pPr>
            <a:lvl4pPr marL="1828800" marR="0" lvl="3"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4pPr>
            <a:lvl5pPr marL="2286000" marR="0" lvl="4"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5pPr>
            <a:lvl6pPr marL="2743200" marR="0" lvl="5"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6pPr>
            <a:lvl7pPr marL="3200400" marR="0" lvl="6"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7pPr>
            <a:lvl8pPr marL="3657600" marR="0" lvl="7"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8pPr>
            <a:lvl9pPr marL="4114800" marR="0" lvl="8"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9pPr>
          </a:lstStyle>
          <a:p>
            <a:pPr marL="0" indent="0">
              <a:buFont typeface="Fira Code"/>
              <a:buNone/>
            </a:pPr>
            <a:r>
              <a:rPr lang="es-ES" sz="1600" dirty="0">
                <a:solidFill>
                  <a:schemeClr val="accent2">
                    <a:lumMod val="60000"/>
                    <a:lumOff val="40000"/>
                  </a:schemeClr>
                </a:solidFill>
                <a:latin typeface="Source Sans Pro" panose="020B0503030403020204" pitchFamily="34" charset="0"/>
                <a:ea typeface="Source Sans Pro" panose="020B0503030403020204" pitchFamily="34" charset="0"/>
              </a:rPr>
              <a:t>             levels= 1:2,</a:t>
            </a:r>
          </a:p>
        </p:txBody>
      </p:sp>
      <p:sp>
        <p:nvSpPr>
          <p:cNvPr id="18" name="Google Shape;472;p28">
            <a:extLst>
              <a:ext uri="{FF2B5EF4-FFF2-40B4-BE49-F238E27FC236}">
                <a16:creationId xmlns:a16="http://schemas.microsoft.com/office/drawing/2014/main" id="{30137C98-22B5-C112-8286-3CBFAC05A0A0}"/>
              </a:ext>
            </a:extLst>
          </p:cNvPr>
          <p:cNvSpPr txBox="1">
            <a:spLocks/>
          </p:cNvSpPr>
          <p:nvPr/>
        </p:nvSpPr>
        <p:spPr>
          <a:xfrm>
            <a:off x="1639491" y="1740558"/>
            <a:ext cx="6969600" cy="29209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1400"/>
              <a:buFont typeface="Fira Code"/>
              <a:buChar char="∗"/>
              <a:defRPr sz="1000" b="0" i="0" u="none" strike="noStrike" cap="none">
                <a:solidFill>
                  <a:schemeClr val="dk2"/>
                </a:solidFill>
                <a:latin typeface="Fira Code"/>
                <a:ea typeface="Fira Code"/>
                <a:cs typeface="Fira Code"/>
                <a:sym typeface="Fira Code"/>
              </a:defRPr>
            </a:lvl1pPr>
            <a:lvl2pPr marL="914400" marR="0" lvl="1"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2pPr>
            <a:lvl3pPr marL="1371600" marR="0" lvl="2"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3pPr>
            <a:lvl4pPr marL="1828800" marR="0" lvl="3"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4pPr>
            <a:lvl5pPr marL="2286000" marR="0" lvl="4"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5pPr>
            <a:lvl6pPr marL="2743200" marR="0" lvl="5"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6pPr>
            <a:lvl7pPr marL="3200400" marR="0" lvl="6"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7pPr>
            <a:lvl8pPr marL="3657600" marR="0" lvl="7"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8pPr>
            <a:lvl9pPr marL="4114800" marR="0" lvl="8"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9pPr>
          </a:lstStyle>
          <a:p>
            <a:pPr marL="0" indent="0">
              <a:buFont typeface="Fira Code"/>
              <a:buNone/>
            </a:pPr>
            <a:r>
              <a:rPr lang="es-ES" sz="1600" dirty="0">
                <a:solidFill>
                  <a:schemeClr val="accent2">
                    <a:lumMod val="60000"/>
                    <a:lumOff val="40000"/>
                  </a:schemeClr>
                </a:solidFill>
                <a:latin typeface="Source Sans Pro" panose="020B0503030403020204" pitchFamily="34" charset="0"/>
                <a:ea typeface="Source Sans Pro" panose="020B0503030403020204" pitchFamily="34" charset="0"/>
              </a:rPr>
              <a:t>             labels=c("Mujer", "Hombre"),</a:t>
            </a:r>
          </a:p>
        </p:txBody>
      </p:sp>
      <p:sp>
        <p:nvSpPr>
          <p:cNvPr id="20" name="Google Shape;472;p28">
            <a:extLst>
              <a:ext uri="{FF2B5EF4-FFF2-40B4-BE49-F238E27FC236}">
                <a16:creationId xmlns:a16="http://schemas.microsoft.com/office/drawing/2014/main" id="{CECDB4FB-B304-9A37-1962-F5F6EABFC4DC}"/>
              </a:ext>
            </a:extLst>
          </p:cNvPr>
          <p:cNvSpPr txBox="1">
            <a:spLocks/>
          </p:cNvSpPr>
          <p:nvPr/>
        </p:nvSpPr>
        <p:spPr>
          <a:xfrm>
            <a:off x="1639491" y="2027932"/>
            <a:ext cx="6969600" cy="29209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1400"/>
              <a:buFont typeface="Fira Code"/>
              <a:buChar char="∗"/>
              <a:defRPr sz="1000" b="0" i="0" u="none" strike="noStrike" cap="none">
                <a:solidFill>
                  <a:schemeClr val="dk2"/>
                </a:solidFill>
                <a:latin typeface="Fira Code"/>
                <a:ea typeface="Fira Code"/>
                <a:cs typeface="Fira Code"/>
                <a:sym typeface="Fira Code"/>
              </a:defRPr>
            </a:lvl1pPr>
            <a:lvl2pPr marL="914400" marR="0" lvl="1"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2pPr>
            <a:lvl3pPr marL="1371600" marR="0" lvl="2"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3pPr>
            <a:lvl4pPr marL="1828800" marR="0" lvl="3"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4pPr>
            <a:lvl5pPr marL="2286000" marR="0" lvl="4"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5pPr>
            <a:lvl6pPr marL="2743200" marR="0" lvl="5"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6pPr>
            <a:lvl7pPr marL="3200400" marR="0" lvl="6"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7pPr>
            <a:lvl8pPr marL="3657600" marR="0" lvl="7"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8pPr>
            <a:lvl9pPr marL="4114800" marR="0" lvl="8"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9pPr>
          </a:lstStyle>
          <a:p>
            <a:pPr marL="0" indent="0">
              <a:buFont typeface="Fira Code"/>
              <a:buNone/>
            </a:pPr>
            <a:r>
              <a:rPr lang="es-ES" sz="1600" dirty="0">
                <a:solidFill>
                  <a:schemeClr val="accent2">
                    <a:lumMod val="60000"/>
                    <a:lumOff val="40000"/>
                  </a:schemeClr>
                </a:solidFill>
                <a:latin typeface="Source Sans Pro" panose="020B0503030403020204" pitchFamily="34" charset="0"/>
                <a:ea typeface="Source Sans Pro" panose="020B0503030403020204" pitchFamily="34" charset="0"/>
              </a:rPr>
              <a:t>             ordered = FALSE)</a:t>
            </a:r>
          </a:p>
        </p:txBody>
      </p:sp>
      <p:sp>
        <p:nvSpPr>
          <p:cNvPr id="21" name="Google Shape;838;p41">
            <a:extLst>
              <a:ext uri="{FF2B5EF4-FFF2-40B4-BE49-F238E27FC236}">
                <a16:creationId xmlns:a16="http://schemas.microsoft.com/office/drawing/2014/main" id="{7961AF55-0EA1-EE73-DD5C-FC57566CD676}"/>
              </a:ext>
            </a:extLst>
          </p:cNvPr>
          <p:cNvSpPr txBox="1"/>
          <p:nvPr/>
        </p:nvSpPr>
        <p:spPr>
          <a:xfrm>
            <a:off x="4874954" y="1158083"/>
            <a:ext cx="3579147" cy="343213"/>
          </a:xfrm>
          <a:prstGeom prst="rect">
            <a:avLst/>
          </a:prstGeom>
          <a:solidFill>
            <a:srgbClr val="2E32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PE" dirty="0">
                <a:solidFill>
                  <a:schemeClr val="accent6"/>
                </a:solidFill>
                <a:latin typeface="Fira Code"/>
                <a:ea typeface="Fira Code"/>
                <a:cs typeface="Fira Code"/>
                <a:sym typeface="Fira Code"/>
              </a:rPr>
              <a:t># </a:t>
            </a:r>
            <a:r>
              <a:rPr lang="en" dirty="0">
                <a:solidFill>
                  <a:schemeClr val="accent6"/>
                </a:solidFill>
                <a:latin typeface="Fira Code"/>
                <a:ea typeface="Fira Code"/>
                <a:cs typeface="Fira Code"/>
                <a:sym typeface="Fira Code"/>
              </a:rPr>
              <a:t>Objeto</a:t>
            </a:r>
            <a:endParaRPr dirty="0">
              <a:solidFill>
                <a:schemeClr val="accent6"/>
              </a:solidFill>
              <a:latin typeface="Fira Code"/>
              <a:ea typeface="Fira Code"/>
              <a:cs typeface="Fira Code"/>
              <a:sym typeface="Fira Code"/>
            </a:endParaRPr>
          </a:p>
        </p:txBody>
      </p:sp>
      <p:sp>
        <p:nvSpPr>
          <p:cNvPr id="22" name="Google Shape;838;p41">
            <a:extLst>
              <a:ext uri="{FF2B5EF4-FFF2-40B4-BE49-F238E27FC236}">
                <a16:creationId xmlns:a16="http://schemas.microsoft.com/office/drawing/2014/main" id="{AFB09F9C-CD0A-4DDE-5FA1-46B443F9283F}"/>
              </a:ext>
            </a:extLst>
          </p:cNvPr>
          <p:cNvSpPr txBox="1"/>
          <p:nvPr/>
        </p:nvSpPr>
        <p:spPr>
          <a:xfrm>
            <a:off x="4874954" y="1399998"/>
            <a:ext cx="3835909" cy="425648"/>
          </a:xfrm>
          <a:prstGeom prst="rect">
            <a:avLst/>
          </a:prstGeom>
          <a:solidFill>
            <a:srgbClr val="2E32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PE" dirty="0">
                <a:solidFill>
                  <a:schemeClr val="accent6"/>
                </a:solidFill>
                <a:latin typeface="Fira Code"/>
                <a:ea typeface="Fira Code"/>
                <a:cs typeface="Fira Code"/>
                <a:sym typeface="Fira Code"/>
              </a:rPr>
              <a:t># </a:t>
            </a:r>
            <a:r>
              <a:rPr lang="en" dirty="0">
                <a:solidFill>
                  <a:schemeClr val="accent6"/>
                </a:solidFill>
                <a:latin typeface="Fira Code"/>
                <a:ea typeface="Fira Code"/>
                <a:cs typeface="Fira Code"/>
                <a:sym typeface="Fira Code"/>
              </a:rPr>
              <a:t>Los niveles del factor</a:t>
            </a:r>
            <a:endParaRPr dirty="0">
              <a:solidFill>
                <a:schemeClr val="accent6"/>
              </a:solidFill>
              <a:latin typeface="Fira Code"/>
              <a:ea typeface="Fira Code"/>
              <a:cs typeface="Fira Code"/>
              <a:sym typeface="Fira Code"/>
            </a:endParaRPr>
          </a:p>
        </p:txBody>
      </p:sp>
      <p:sp>
        <p:nvSpPr>
          <p:cNvPr id="23" name="Google Shape;838;p41">
            <a:extLst>
              <a:ext uri="{FF2B5EF4-FFF2-40B4-BE49-F238E27FC236}">
                <a16:creationId xmlns:a16="http://schemas.microsoft.com/office/drawing/2014/main" id="{BC5234A4-697C-403D-4CD9-7FDC515EC834}"/>
              </a:ext>
            </a:extLst>
          </p:cNvPr>
          <p:cNvSpPr txBox="1"/>
          <p:nvPr/>
        </p:nvSpPr>
        <p:spPr>
          <a:xfrm>
            <a:off x="4874954" y="1716546"/>
            <a:ext cx="2858347" cy="368435"/>
          </a:xfrm>
          <a:prstGeom prst="rect">
            <a:avLst/>
          </a:prstGeom>
          <a:solidFill>
            <a:srgbClr val="2E32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PE" dirty="0">
                <a:solidFill>
                  <a:schemeClr val="accent6"/>
                </a:solidFill>
                <a:latin typeface="Fira Code"/>
                <a:ea typeface="Fira Code"/>
                <a:cs typeface="Fira Code"/>
                <a:sym typeface="Fira Code"/>
              </a:rPr>
              <a:t># </a:t>
            </a:r>
            <a:r>
              <a:rPr lang="en" dirty="0">
                <a:solidFill>
                  <a:schemeClr val="accent6"/>
                </a:solidFill>
                <a:latin typeface="Fira Code"/>
                <a:ea typeface="Fira Code"/>
                <a:cs typeface="Fira Code"/>
                <a:sym typeface="Fira Code"/>
              </a:rPr>
              <a:t>Las etiquetas</a:t>
            </a:r>
            <a:endParaRPr dirty="0">
              <a:solidFill>
                <a:schemeClr val="accent6"/>
              </a:solidFill>
              <a:latin typeface="Fira Code"/>
              <a:ea typeface="Fira Code"/>
              <a:cs typeface="Fira Code"/>
              <a:sym typeface="Fira Code"/>
            </a:endParaRPr>
          </a:p>
        </p:txBody>
      </p:sp>
      <p:sp>
        <p:nvSpPr>
          <p:cNvPr id="24" name="Google Shape;838;p41">
            <a:extLst>
              <a:ext uri="{FF2B5EF4-FFF2-40B4-BE49-F238E27FC236}">
                <a16:creationId xmlns:a16="http://schemas.microsoft.com/office/drawing/2014/main" id="{89B1471F-332E-6619-F174-0D08D0C446CE}"/>
              </a:ext>
            </a:extLst>
          </p:cNvPr>
          <p:cNvSpPr txBox="1"/>
          <p:nvPr/>
        </p:nvSpPr>
        <p:spPr>
          <a:xfrm>
            <a:off x="4874954" y="2003993"/>
            <a:ext cx="4113259" cy="368435"/>
          </a:xfrm>
          <a:prstGeom prst="rect">
            <a:avLst/>
          </a:prstGeom>
          <a:solidFill>
            <a:srgbClr val="2E32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PE" dirty="0">
                <a:solidFill>
                  <a:schemeClr val="accent6"/>
                </a:solidFill>
                <a:latin typeface="Fira Code"/>
                <a:ea typeface="Fira Code"/>
                <a:cs typeface="Fira Code"/>
                <a:sym typeface="Fira Code"/>
              </a:rPr>
              <a:t># </a:t>
            </a:r>
            <a:r>
              <a:rPr lang="en" dirty="0">
                <a:solidFill>
                  <a:schemeClr val="accent6"/>
                </a:solidFill>
                <a:latin typeface="Fira Code"/>
                <a:ea typeface="Fira Code"/>
                <a:cs typeface="Fira Code"/>
                <a:sym typeface="Fira Code"/>
              </a:rPr>
              <a:t>Debes indicar si es ordenado o no</a:t>
            </a:r>
            <a:endParaRPr dirty="0">
              <a:solidFill>
                <a:schemeClr val="accent6"/>
              </a:solidFill>
              <a:latin typeface="Fira Code"/>
              <a:ea typeface="Fira Code"/>
              <a:cs typeface="Fira Code"/>
              <a:sym typeface="Fira Code"/>
            </a:endParaRPr>
          </a:p>
        </p:txBody>
      </p:sp>
      <p:sp>
        <p:nvSpPr>
          <p:cNvPr id="26" name="CuadroTexto 25">
            <a:extLst>
              <a:ext uri="{FF2B5EF4-FFF2-40B4-BE49-F238E27FC236}">
                <a16:creationId xmlns:a16="http://schemas.microsoft.com/office/drawing/2014/main" id="{90333A5B-C93F-F8E4-0357-8E12B9E11481}"/>
              </a:ext>
            </a:extLst>
          </p:cNvPr>
          <p:cNvSpPr txBox="1"/>
          <p:nvPr/>
        </p:nvSpPr>
        <p:spPr>
          <a:xfrm>
            <a:off x="1081225" y="2530321"/>
            <a:ext cx="4826000" cy="338554"/>
          </a:xfrm>
          <a:prstGeom prst="rect">
            <a:avLst/>
          </a:prstGeom>
          <a:noFill/>
        </p:spPr>
        <p:txBody>
          <a:bodyPr wrap="square">
            <a:spAutoFit/>
          </a:bodyPr>
          <a:lstStyle/>
          <a:p>
            <a:r>
              <a:rPr lang="es-ES" sz="1600" dirty="0">
                <a:solidFill>
                  <a:schemeClr val="accent2">
                    <a:lumMod val="60000"/>
                    <a:lumOff val="40000"/>
                  </a:schemeClr>
                </a:solidFill>
                <a:latin typeface="Fira Code"/>
                <a:ea typeface="Fira Code"/>
                <a:cs typeface="Fira Code"/>
                <a:sym typeface="Fira Code"/>
              </a:rPr>
              <a:t>sexo</a:t>
            </a:r>
            <a:endParaRPr lang="es-PE" sz="1600" dirty="0">
              <a:solidFill>
                <a:schemeClr val="accent2">
                  <a:lumMod val="60000"/>
                  <a:lumOff val="40000"/>
                </a:schemeClr>
              </a:solidFill>
              <a:latin typeface="Fira Code"/>
              <a:ea typeface="Fira Code"/>
              <a:cs typeface="Fira Code"/>
              <a:sym typeface="Fira Code"/>
            </a:endParaRPr>
          </a:p>
        </p:txBody>
      </p:sp>
      <p:sp>
        <p:nvSpPr>
          <p:cNvPr id="27" name="CuadroTexto 26">
            <a:extLst>
              <a:ext uri="{FF2B5EF4-FFF2-40B4-BE49-F238E27FC236}">
                <a16:creationId xmlns:a16="http://schemas.microsoft.com/office/drawing/2014/main" id="{F52A85EA-2C77-AB2B-80DA-65E63BC32B64}"/>
              </a:ext>
            </a:extLst>
          </p:cNvPr>
          <p:cNvSpPr txBox="1"/>
          <p:nvPr/>
        </p:nvSpPr>
        <p:spPr>
          <a:xfrm>
            <a:off x="1081225" y="3076213"/>
            <a:ext cx="4826000" cy="338554"/>
          </a:xfrm>
          <a:prstGeom prst="rect">
            <a:avLst/>
          </a:prstGeom>
          <a:noFill/>
        </p:spPr>
        <p:txBody>
          <a:bodyPr wrap="square">
            <a:spAutoFit/>
          </a:bodyPr>
          <a:lstStyle/>
          <a:p>
            <a:r>
              <a:rPr lang="es-ES" sz="1600" dirty="0">
                <a:solidFill>
                  <a:schemeClr val="accent2">
                    <a:lumMod val="60000"/>
                    <a:lumOff val="40000"/>
                  </a:schemeClr>
                </a:solidFill>
                <a:latin typeface="Fira Code"/>
                <a:ea typeface="Fira Code"/>
                <a:cs typeface="Fira Code"/>
                <a:sym typeface="Fira Code"/>
              </a:rPr>
              <a:t>class(sexo)</a:t>
            </a:r>
            <a:endParaRPr lang="es-PE" sz="1600" dirty="0">
              <a:solidFill>
                <a:schemeClr val="accent2">
                  <a:lumMod val="60000"/>
                  <a:lumOff val="40000"/>
                </a:schemeClr>
              </a:solidFill>
              <a:latin typeface="Fira Code"/>
              <a:ea typeface="Fira Code"/>
              <a:cs typeface="Fira Code"/>
              <a:sym typeface="Fira Code"/>
            </a:endParaRPr>
          </a:p>
        </p:txBody>
      </p:sp>
      <p:sp>
        <p:nvSpPr>
          <p:cNvPr id="28" name="Google Shape;838;p41">
            <a:extLst>
              <a:ext uri="{FF2B5EF4-FFF2-40B4-BE49-F238E27FC236}">
                <a16:creationId xmlns:a16="http://schemas.microsoft.com/office/drawing/2014/main" id="{4444DC0A-4DC9-8170-97B5-8D21794D05F9}"/>
              </a:ext>
            </a:extLst>
          </p:cNvPr>
          <p:cNvSpPr txBox="1"/>
          <p:nvPr/>
        </p:nvSpPr>
        <p:spPr>
          <a:xfrm>
            <a:off x="2724061" y="3046942"/>
            <a:ext cx="2590870" cy="368435"/>
          </a:xfrm>
          <a:prstGeom prst="rect">
            <a:avLst/>
          </a:prstGeom>
          <a:solidFill>
            <a:srgbClr val="2E32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accent6"/>
                </a:solidFill>
                <a:latin typeface="Fira Code"/>
                <a:ea typeface="Fira Code"/>
                <a:cs typeface="Fira Code"/>
                <a:sym typeface="Fira Code"/>
              </a:rPr>
              <a:t># Clase del objeto</a:t>
            </a:r>
            <a:endParaRPr dirty="0">
              <a:solidFill>
                <a:schemeClr val="accent6"/>
              </a:solidFill>
              <a:latin typeface="Fira Code"/>
              <a:ea typeface="Fira Code"/>
              <a:cs typeface="Fira Code"/>
              <a:sym typeface="Fira Code"/>
            </a:endParaRPr>
          </a:p>
        </p:txBody>
      </p:sp>
      <p:sp>
        <p:nvSpPr>
          <p:cNvPr id="2" name="Google Shape;838;p41">
            <a:extLst>
              <a:ext uri="{FF2B5EF4-FFF2-40B4-BE49-F238E27FC236}">
                <a16:creationId xmlns:a16="http://schemas.microsoft.com/office/drawing/2014/main" id="{E2A5C0CE-8AC5-2B1B-3EFA-F03EC0136C31}"/>
              </a:ext>
            </a:extLst>
          </p:cNvPr>
          <p:cNvSpPr txBox="1"/>
          <p:nvPr/>
        </p:nvSpPr>
        <p:spPr>
          <a:xfrm>
            <a:off x="2724061" y="2521900"/>
            <a:ext cx="2590870" cy="368435"/>
          </a:xfrm>
          <a:prstGeom prst="rect">
            <a:avLst/>
          </a:prstGeom>
          <a:solidFill>
            <a:srgbClr val="2E32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accent6"/>
                </a:solidFill>
                <a:latin typeface="Fira Code"/>
                <a:ea typeface="Fira Code"/>
                <a:cs typeface="Fira Code"/>
                <a:sym typeface="Fira Code"/>
              </a:rPr>
              <a:t># Lo “llamamos”</a:t>
            </a:r>
            <a:endParaRPr dirty="0">
              <a:solidFill>
                <a:schemeClr val="accent6"/>
              </a:solidFill>
              <a:latin typeface="Fira Code"/>
              <a:ea typeface="Fira Code"/>
              <a:cs typeface="Fira Code"/>
              <a:sym typeface="Fira Code"/>
            </a:endParaRPr>
          </a:p>
        </p:txBody>
      </p:sp>
    </p:spTree>
    <p:extLst>
      <p:ext uri="{BB962C8B-B14F-4D97-AF65-F5344CB8AC3E}">
        <p14:creationId xmlns:p14="http://schemas.microsoft.com/office/powerpoint/2010/main" val="7335091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0" name="Rectángulo 9">
            <a:extLst>
              <a:ext uri="{FF2B5EF4-FFF2-40B4-BE49-F238E27FC236}">
                <a16:creationId xmlns:a16="http://schemas.microsoft.com/office/drawing/2014/main" id="{7B37350C-0A80-B8A8-E074-7DAE27C9C8FB}"/>
              </a:ext>
            </a:extLst>
          </p:cNvPr>
          <p:cNvSpPr/>
          <p:nvPr/>
        </p:nvSpPr>
        <p:spPr>
          <a:xfrm>
            <a:off x="68502" y="65315"/>
            <a:ext cx="9006998" cy="4980215"/>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sz="1800"/>
          </a:p>
        </p:txBody>
      </p:sp>
      <p:pic>
        <p:nvPicPr>
          <p:cNvPr id="12" name="Picture 2" descr="Oducal">
            <a:extLst>
              <a:ext uri="{FF2B5EF4-FFF2-40B4-BE49-F238E27FC236}">
                <a16:creationId xmlns:a16="http://schemas.microsoft.com/office/drawing/2014/main" id="{9BE6264C-2742-5EFF-F420-3FFA63E6C964}"/>
              </a:ext>
            </a:extLst>
          </p:cNvPr>
          <p:cNvPicPr>
            <a:picLocks noChangeAspect="1" noChangeArrowheads="1"/>
          </p:cNvPicPr>
          <p:nvPr/>
        </p:nvPicPr>
        <p:blipFill>
          <a:blip r:embed="rId3">
            <a:alphaModFix amt="20000"/>
            <a:extLst>
              <a:ext uri="{28A0092B-C50C-407E-A947-70E740481C1C}">
                <a14:useLocalDpi xmlns:a14="http://schemas.microsoft.com/office/drawing/2010/main" val="0"/>
              </a:ext>
            </a:extLst>
          </a:blip>
          <a:srcRect/>
          <a:stretch>
            <a:fillRect/>
          </a:stretch>
        </p:blipFill>
        <p:spPr bwMode="auto">
          <a:xfrm>
            <a:off x="7501419" y="4351867"/>
            <a:ext cx="1642581" cy="791633"/>
          </a:xfrm>
          <a:prstGeom prst="rect">
            <a:avLst/>
          </a:prstGeom>
          <a:noFill/>
          <a:extLst>
            <a:ext uri="{909E8E84-426E-40DD-AFC4-6F175D3DCCD1}">
              <a14:hiddenFill xmlns:a14="http://schemas.microsoft.com/office/drawing/2010/main">
                <a:solidFill>
                  <a:srgbClr val="FFFFFF"/>
                </a:solidFill>
              </a14:hiddenFill>
            </a:ext>
          </a:extLst>
        </p:spPr>
      </p:pic>
      <p:pic>
        <p:nvPicPr>
          <p:cNvPr id="16386" name="Picture 2" descr="Función de la Advertencia">
            <a:extLst>
              <a:ext uri="{FF2B5EF4-FFF2-40B4-BE49-F238E27FC236}">
                <a16:creationId xmlns:a16="http://schemas.microsoft.com/office/drawing/2014/main" id="{4C5D7B70-57A4-C69D-6E70-835ED3FE32F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6845" y="1137920"/>
            <a:ext cx="4354860" cy="2468033"/>
          </a:xfrm>
          <a:prstGeom prst="rect">
            <a:avLst/>
          </a:prstGeom>
          <a:noFill/>
          <a:extLst>
            <a:ext uri="{909E8E84-426E-40DD-AFC4-6F175D3DCCD1}">
              <a14:hiddenFill xmlns:a14="http://schemas.microsoft.com/office/drawing/2010/main">
                <a:solidFill>
                  <a:srgbClr val="FFFFFF"/>
                </a:solidFill>
              </a14:hiddenFill>
            </a:ext>
          </a:extLst>
        </p:spPr>
      </p:pic>
      <p:sp>
        <p:nvSpPr>
          <p:cNvPr id="3" name="CuadroTexto 2">
            <a:extLst>
              <a:ext uri="{FF2B5EF4-FFF2-40B4-BE49-F238E27FC236}">
                <a16:creationId xmlns:a16="http://schemas.microsoft.com/office/drawing/2014/main" id="{2A2DF313-E217-0AD6-0B07-970D0624EADF}"/>
              </a:ext>
            </a:extLst>
          </p:cNvPr>
          <p:cNvSpPr txBox="1"/>
          <p:nvPr/>
        </p:nvSpPr>
        <p:spPr>
          <a:xfrm>
            <a:off x="4060613" y="615127"/>
            <a:ext cx="4572000" cy="3785652"/>
          </a:xfrm>
          <a:prstGeom prst="rect">
            <a:avLst/>
          </a:prstGeom>
          <a:noFill/>
        </p:spPr>
        <p:txBody>
          <a:bodyPr wrap="square">
            <a:spAutoFit/>
          </a:bodyPr>
          <a:lstStyle/>
          <a:p>
            <a:r>
              <a:rPr lang="es-ES" sz="4000" dirty="0">
                <a:solidFill>
                  <a:srgbClr val="002060"/>
                </a:solidFill>
                <a:latin typeface="Calibri" panose="020F0502020204030204" pitchFamily="34" charset="0"/>
                <a:cs typeface="Calibri" panose="020F0502020204030204" pitchFamily="34" charset="0"/>
              </a:rPr>
              <a:t>En el R es clave asignar la clase de objeto adecuada a las variables con las que estamos trabajando!</a:t>
            </a:r>
            <a:endParaRPr lang="es-PE" sz="4000" dirty="0"/>
          </a:p>
        </p:txBody>
      </p:sp>
    </p:spTree>
    <p:extLst>
      <p:ext uri="{BB962C8B-B14F-4D97-AF65-F5344CB8AC3E}">
        <p14:creationId xmlns:p14="http://schemas.microsoft.com/office/powerpoint/2010/main" val="17689834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0" name="Rectángulo 9">
            <a:extLst>
              <a:ext uri="{FF2B5EF4-FFF2-40B4-BE49-F238E27FC236}">
                <a16:creationId xmlns:a16="http://schemas.microsoft.com/office/drawing/2014/main" id="{7B37350C-0A80-B8A8-E074-7DAE27C9C8FB}"/>
              </a:ext>
            </a:extLst>
          </p:cNvPr>
          <p:cNvSpPr/>
          <p:nvPr/>
        </p:nvSpPr>
        <p:spPr>
          <a:xfrm>
            <a:off x="68502" y="65315"/>
            <a:ext cx="9006998" cy="4980215"/>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sz="1800"/>
          </a:p>
        </p:txBody>
      </p:sp>
      <p:pic>
        <p:nvPicPr>
          <p:cNvPr id="12" name="Picture 2" descr="Oducal">
            <a:extLst>
              <a:ext uri="{FF2B5EF4-FFF2-40B4-BE49-F238E27FC236}">
                <a16:creationId xmlns:a16="http://schemas.microsoft.com/office/drawing/2014/main" id="{9BE6264C-2742-5EFF-F420-3FFA63E6C964}"/>
              </a:ext>
            </a:extLst>
          </p:cNvPr>
          <p:cNvPicPr>
            <a:picLocks noChangeAspect="1" noChangeArrowheads="1"/>
          </p:cNvPicPr>
          <p:nvPr/>
        </p:nvPicPr>
        <p:blipFill>
          <a:blip r:embed="rId3">
            <a:alphaModFix amt="20000"/>
            <a:extLst>
              <a:ext uri="{28A0092B-C50C-407E-A947-70E740481C1C}">
                <a14:useLocalDpi xmlns:a14="http://schemas.microsoft.com/office/drawing/2010/main" val="0"/>
              </a:ext>
            </a:extLst>
          </a:blip>
          <a:srcRect/>
          <a:stretch>
            <a:fillRect/>
          </a:stretch>
        </p:blipFill>
        <p:spPr bwMode="auto">
          <a:xfrm>
            <a:off x="7501419" y="4351867"/>
            <a:ext cx="1642581" cy="791633"/>
          </a:xfrm>
          <a:prstGeom prst="rect">
            <a:avLst/>
          </a:prstGeom>
          <a:noFill/>
          <a:extLst>
            <a:ext uri="{909E8E84-426E-40DD-AFC4-6F175D3DCCD1}">
              <a14:hiddenFill xmlns:a14="http://schemas.microsoft.com/office/drawing/2010/main">
                <a:solidFill>
                  <a:srgbClr val="FFFFFF"/>
                </a:solidFill>
              </a14:hiddenFill>
            </a:ext>
          </a:extLst>
        </p:spPr>
      </p:pic>
      <p:sp>
        <p:nvSpPr>
          <p:cNvPr id="13" name="CuadroTexto 12">
            <a:extLst>
              <a:ext uri="{FF2B5EF4-FFF2-40B4-BE49-F238E27FC236}">
                <a16:creationId xmlns:a16="http://schemas.microsoft.com/office/drawing/2014/main" id="{A0F5D40B-C0B1-582D-D862-0DB70C7AC1DD}"/>
              </a:ext>
            </a:extLst>
          </p:cNvPr>
          <p:cNvSpPr txBox="1"/>
          <p:nvPr/>
        </p:nvSpPr>
        <p:spPr>
          <a:xfrm>
            <a:off x="332015" y="221064"/>
            <a:ext cx="6942926" cy="523220"/>
          </a:xfrm>
          <a:prstGeom prst="rect">
            <a:avLst/>
          </a:prstGeom>
          <a:noFill/>
        </p:spPr>
        <p:txBody>
          <a:bodyPr wrap="none" rtlCol="0">
            <a:spAutoFit/>
          </a:bodyPr>
          <a:lstStyle/>
          <a:p>
            <a:r>
              <a:rPr lang="es-PE" sz="2800" b="1" u="sng" dirty="0">
                <a:solidFill>
                  <a:srgbClr val="002060"/>
                </a:solidFill>
                <a:latin typeface="Calibri" panose="020F0502020204030204" pitchFamily="34" charset="0"/>
                <a:cs typeface="Calibri" panose="020F0502020204030204" pitchFamily="34" charset="0"/>
              </a:rPr>
              <a:t>¿Recuerdas las variables y tipos de variables?</a:t>
            </a:r>
          </a:p>
        </p:txBody>
      </p:sp>
      <p:sp>
        <p:nvSpPr>
          <p:cNvPr id="14" name="CuadroTexto 13">
            <a:extLst>
              <a:ext uri="{FF2B5EF4-FFF2-40B4-BE49-F238E27FC236}">
                <a16:creationId xmlns:a16="http://schemas.microsoft.com/office/drawing/2014/main" id="{163A2DB4-D8D2-58AA-0B37-49A94431A656}"/>
              </a:ext>
            </a:extLst>
          </p:cNvPr>
          <p:cNvSpPr txBox="1"/>
          <p:nvPr/>
        </p:nvSpPr>
        <p:spPr>
          <a:xfrm>
            <a:off x="332015" y="876904"/>
            <a:ext cx="8320918" cy="707886"/>
          </a:xfrm>
          <a:prstGeom prst="rect">
            <a:avLst/>
          </a:prstGeom>
          <a:noFill/>
        </p:spPr>
        <p:txBody>
          <a:bodyPr wrap="square" rtlCol="0">
            <a:spAutoFit/>
          </a:bodyPr>
          <a:lstStyle/>
          <a:p>
            <a:pPr algn="ctr">
              <a:spcAft>
                <a:spcPts val="600"/>
              </a:spcAft>
            </a:pPr>
            <a:r>
              <a:rPr lang="es-ES" sz="2000" dirty="0">
                <a:solidFill>
                  <a:srgbClr val="002060"/>
                </a:solidFill>
                <a:latin typeface="Calibri" panose="020F0502020204030204" pitchFamily="34" charset="0"/>
                <a:cs typeface="Calibri" panose="020F0502020204030204" pitchFamily="34" charset="0"/>
              </a:rPr>
              <a:t>Una variable es una característica, cantidad o atributo que puede ser medido o contado. </a:t>
            </a:r>
          </a:p>
        </p:txBody>
      </p:sp>
      <p:pic>
        <p:nvPicPr>
          <p:cNvPr id="5126" name="Picture 6" descr="Wincha Cinta Métrica Metálica 5 Metros x 9mm AD-5019B Adriano | Oechsle -  Oechsle">
            <a:extLst>
              <a:ext uri="{FF2B5EF4-FFF2-40B4-BE49-F238E27FC236}">
                <a16:creationId xmlns:a16="http://schemas.microsoft.com/office/drawing/2014/main" id="{27842377-B1CB-F68E-2D99-F2705D9BD3B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7160" b="35802"/>
          <a:stretch/>
        </p:blipFill>
        <p:spPr bwMode="auto">
          <a:xfrm>
            <a:off x="5018252" y="1785533"/>
            <a:ext cx="3069800" cy="1136963"/>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PRODUCTO EN MARKETING: ¿Qué es? Tipos, niveles y muchos más.">
            <a:extLst>
              <a:ext uri="{FF2B5EF4-FFF2-40B4-BE49-F238E27FC236}">
                <a16:creationId xmlns:a16="http://schemas.microsoft.com/office/drawing/2014/main" id="{2BAC7E67-99BD-D294-64AE-33F96612881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33390" b="21317"/>
          <a:stretch/>
        </p:blipFill>
        <p:spPr bwMode="auto">
          <a:xfrm>
            <a:off x="759776" y="1785533"/>
            <a:ext cx="3567203" cy="1077134"/>
          </a:xfrm>
          <a:prstGeom prst="rect">
            <a:avLst/>
          </a:prstGeom>
          <a:noFill/>
          <a:extLst>
            <a:ext uri="{909E8E84-426E-40DD-AFC4-6F175D3DCCD1}">
              <a14:hiddenFill xmlns:a14="http://schemas.microsoft.com/office/drawing/2010/main">
                <a:solidFill>
                  <a:srgbClr val="FFFFFF"/>
                </a:solidFill>
              </a14:hiddenFill>
            </a:ext>
          </a:extLst>
        </p:spPr>
      </p:pic>
      <p:sp>
        <p:nvSpPr>
          <p:cNvPr id="4" name="CuadroTexto 3">
            <a:extLst>
              <a:ext uri="{FF2B5EF4-FFF2-40B4-BE49-F238E27FC236}">
                <a16:creationId xmlns:a16="http://schemas.microsoft.com/office/drawing/2014/main" id="{8C8DEA39-5512-166E-D5E1-2C113C5E0B05}"/>
              </a:ext>
            </a:extLst>
          </p:cNvPr>
          <p:cNvSpPr txBox="1"/>
          <p:nvPr/>
        </p:nvSpPr>
        <p:spPr>
          <a:xfrm>
            <a:off x="830246" y="3039506"/>
            <a:ext cx="3496733" cy="707886"/>
          </a:xfrm>
          <a:prstGeom prst="rect">
            <a:avLst/>
          </a:prstGeom>
          <a:noFill/>
        </p:spPr>
        <p:txBody>
          <a:bodyPr wrap="square">
            <a:spAutoFit/>
          </a:bodyPr>
          <a:lstStyle/>
          <a:p>
            <a:pPr algn="ctr"/>
            <a:r>
              <a:rPr lang="es-ES" sz="2000" b="1" dirty="0">
                <a:solidFill>
                  <a:srgbClr val="002060"/>
                </a:solidFill>
                <a:latin typeface="Calibri" panose="020F0502020204030204" pitchFamily="34" charset="0"/>
                <a:cs typeface="Calibri" panose="020F0502020204030204" pitchFamily="34" charset="0"/>
              </a:rPr>
              <a:t>Variable cualitativa</a:t>
            </a:r>
          </a:p>
          <a:p>
            <a:pPr algn="ctr"/>
            <a:endParaRPr lang="es-PE" sz="2000" b="1" dirty="0"/>
          </a:p>
        </p:txBody>
      </p:sp>
      <p:sp>
        <p:nvSpPr>
          <p:cNvPr id="6" name="CuadroTexto 5">
            <a:extLst>
              <a:ext uri="{FF2B5EF4-FFF2-40B4-BE49-F238E27FC236}">
                <a16:creationId xmlns:a16="http://schemas.microsoft.com/office/drawing/2014/main" id="{95791185-CF50-AB2E-2CE1-DAFE3B03F382}"/>
              </a:ext>
            </a:extLst>
          </p:cNvPr>
          <p:cNvSpPr txBox="1"/>
          <p:nvPr/>
        </p:nvSpPr>
        <p:spPr>
          <a:xfrm>
            <a:off x="707873" y="3435599"/>
            <a:ext cx="3672979" cy="830997"/>
          </a:xfrm>
          <a:prstGeom prst="rect">
            <a:avLst/>
          </a:prstGeom>
          <a:noFill/>
        </p:spPr>
        <p:txBody>
          <a:bodyPr wrap="square">
            <a:spAutoFit/>
          </a:bodyPr>
          <a:lstStyle/>
          <a:p>
            <a:pPr algn="ctr"/>
            <a:r>
              <a:rPr lang="es-ES" sz="1600" dirty="0">
                <a:solidFill>
                  <a:srgbClr val="002060"/>
                </a:solidFill>
                <a:latin typeface="Söhne"/>
              </a:rPr>
              <a:t>Es una característica o atributo que representa categorías o etiquetas sin valor numérico intrínseco.</a:t>
            </a:r>
            <a:endParaRPr lang="es-PE" sz="1600" dirty="0">
              <a:solidFill>
                <a:srgbClr val="002060"/>
              </a:solidFill>
            </a:endParaRPr>
          </a:p>
        </p:txBody>
      </p:sp>
      <p:sp>
        <p:nvSpPr>
          <p:cNvPr id="7" name="CuadroTexto 6">
            <a:extLst>
              <a:ext uri="{FF2B5EF4-FFF2-40B4-BE49-F238E27FC236}">
                <a16:creationId xmlns:a16="http://schemas.microsoft.com/office/drawing/2014/main" id="{1DF056D2-AF4B-5A62-074E-1FCA234A6AA3}"/>
              </a:ext>
            </a:extLst>
          </p:cNvPr>
          <p:cNvSpPr txBox="1"/>
          <p:nvPr/>
        </p:nvSpPr>
        <p:spPr>
          <a:xfrm>
            <a:off x="4591319" y="2983686"/>
            <a:ext cx="3496733" cy="707886"/>
          </a:xfrm>
          <a:prstGeom prst="rect">
            <a:avLst/>
          </a:prstGeom>
          <a:noFill/>
        </p:spPr>
        <p:txBody>
          <a:bodyPr wrap="square">
            <a:spAutoFit/>
          </a:bodyPr>
          <a:lstStyle/>
          <a:p>
            <a:pPr algn="ctr"/>
            <a:r>
              <a:rPr lang="es-ES" sz="2000" b="1" dirty="0">
                <a:solidFill>
                  <a:srgbClr val="002060"/>
                </a:solidFill>
                <a:latin typeface="Calibri" panose="020F0502020204030204" pitchFamily="34" charset="0"/>
                <a:cs typeface="Calibri" panose="020F0502020204030204" pitchFamily="34" charset="0"/>
              </a:rPr>
              <a:t>Variable cuantitativa</a:t>
            </a:r>
          </a:p>
          <a:p>
            <a:pPr algn="ctr"/>
            <a:endParaRPr lang="es-PE" sz="2000" b="1" dirty="0"/>
          </a:p>
        </p:txBody>
      </p:sp>
      <p:sp>
        <p:nvSpPr>
          <p:cNvPr id="9" name="CuadroTexto 8">
            <a:extLst>
              <a:ext uri="{FF2B5EF4-FFF2-40B4-BE49-F238E27FC236}">
                <a16:creationId xmlns:a16="http://schemas.microsoft.com/office/drawing/2014/main" id="{215B13C0-3D5B-4F13-0863-E7774673043E}"/>
              </a:ext>
            </a:extLst>
          </p:cNvPr>
          <p:cNvSpPr txBox="1"/>
          <p:nvPr/>
        </p:nvSpPr>
        <p:spPr>
          <a:xfrm>
            <a:off x="4622611" y="3435599"/>
            <a:ext cx="3672979" cy="830997"/>
          </a:xfrm>
          <a:prstGeom prst="rect">
            <a:avLst/>
          </a:prstGeom>
          <a:noFill/>
        </p:spPr>
        <p:txBody>
          <a:bodyPr wrap="square">
            <a:spAutoFit/>
          </a:bodyPr>
          <a:lstStyle/>
          <a:p>
            <a:pPr algn="ctr"/>
            <a:r>
              <a:rPr lang="es-ES" sz="1600" dirty="0">
                <a:solidFill>
                  <a:srgbClr val="002060"/>
                </a:solidFill>
                <a:latin typeface="Söhne"/>
              </a:rPr>
              <a:t>Es una característica que representa cantidades y puede someterse a operaciones aritméticas.</a:t>
            </a:r>
            <a:endParaRPr lang="es-PE" sz="1600" dirty="0">
              <a:solidFill>
                <a:srgbClr val="002060"/>
              </a:solidFill>
            </a:endParaRPr>
          </a:p>
        </p:txBody>
      </p:sp>
    </p:spTree>
    <p:extLst>
      <p:ext uri="{BB962C8B-B14F-4D97-AF65-F5344CB8AC3E}">
        <p14:creationId xmlns:p14="http://schemas.microsoft.com/office/powerpoint/2010/main" val="10193752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0" name="Rectángulo 9">
            <a:extLst>
              <a:ext uri="{FF2B5EF4-FFF2-40B4-BE49-F238E27FC236}">
                <a16:creationId xmlns:a16="http://schemas.microsoft.com/office/drawing/2014/main" id="{7B37350C-0A80-B8A8-E074-7DAE27C9C8FB}"/>
              </a:ext>
            </a:extLst>
          </p:cNvPr>
          <p:cNvSpPr/>
          <p:nvPr/>
        </p:nvSpPr>
        <p:spPr>
          <a:xfrm>
            <a:off x="68502" y="65315"/>
            <a:ext cx="9006998" cy="4980215"/>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sz="1800"/>
          </a:p>
        </p:txBody>
      </p:sp>
      <p:pic>
        <p:nvPicPr>
          <p:cNvPr id="12" name="Picture 2" descr="Oducal">
            <a:extLst>
              <a:ext uri="{FF2B5EF4-FFF2-40B4-BE49-F238E27FC236}">
                <a16:creationId xmlns:a16="http://schemas.microsoft.com/office/drawing/2014/main" id="{9BE6264C-2742-5EFF-F420-3FFA63E6C964}"/>
              </a:ext>
            </a:extLst>
          </p:cNvPr>
          <p:cNvPicPr>
            <a:picLocks noChangeAspect="1" noChangeArrowheads="1"/>
          </p:cNvPicPr>
          <p:nvPr/>
        </p:nvPicPr>
        <p:blipFill>
          <a:blip r:embed="rId3">
            <a:alphaModFix amt="20000"/>
            <a:extLst>
              <a:ext uri="{28A0092B-C50C-407E-A947-70E740481C1C}">
                <a14:useLocalDpi xmlns:a14="http://schemas.microsoft.com/office/drawing/2010/main" val="0"/>
              </a:ext>
            </a:extLst>
          </a:blip>
          <a:srcRect/>
          <a:stretch>
            <a:fillRect/>
          </a:stretch>
        </p:blipFill>
        <p:spPr bwMode="auto">
          <a:xfrm>
            <a:off x="7501419" y="4351867"/>
            <a:ext cx="1642581" cy="791633"/>
          </a:xfrm>
          <a:prstGeom prst="rect">
            <a:avLst/>
          </a:prstGeom>
          <a:noFill/>
          <a:extLst>
            <a:ext uri="{909E8E84-426E-40DD-AFC4-6F175D3DCCD1}">
              <a14:hiddenFill xmlns:a14="http://schemas.microsoft.com/office/drawing/2010/main">
                <a:solidFill>
                  <a:srgbClr val="FFFFFF"/>
                </a:solidFill>
              </a14:hiddenFill>
            </a:ext>
          </a:extLst>
        </p:spPr>
      </p:pic>
      <p:sp>
        <p:nvSpPr>
          <p:cNvPr id="13" name="CuadroTexto 12">
            <a:extLst>
              <a:ext uri="{FF2B5EF4-FFF2-40B4-BE49-F238E27FC236}">
                <a16:creationId xmlns:a16="http://schemas.microsoft.com/office/drawing/2014/main" id="{A0F5D40B-C0B1-582D-D862-0DB70C7AC1DD}"/>
              </a:ext>
            </a:extLst>
          </p:cNvPr>
          <p:cNvSpPr txBox="1"/>
          <p:nvPr/>
        </p:nvSpPr>
        <p:spPr>
          <a:xfrm>
            <a:off x="332015" y="221064"/>
            <a:ext cx="2823209" cy="523220"/>
          </a:xfrm>
          <a:prstGeom prst="rect">
            <a:avLst/>
          </a:prstGeom>
          <a:noFill/>
        </p:spPr>
        <p:txBody>
          <a:bodyPr wrap="none" rtlCol="0">
            <a:spAutoFit/>
          </a:bodyPr>
          <a:lstStyle/>
          <a:p>
            <a:r>
              <a:rPr lang="es-PE" sz="2800" b="1" u="sng" dirty="0">
                <a:solidFill>
                  <a:srgbClr val="002060"/>
                </a:solidFill>
                <a:latin typeface="Calibri" panose="020F0502020204030204" pitchFamily="34" charset="0"/>
                <a:cs typeface="Calibri" panose="020F0502020204030204" pitchFamily="34" charset="0"/>
              </a:rPr>
              <a:t>Algunos ejemplos</a:t>
            </a:r>
          </a:p>
        </p:txBody>
      </p:sp>
      <p:pic>
        <p:nvPicPr>
          <p:cNvPr id="5126" name="Picture 6" descr="Wincha Cinta Métrica Metálica 5 Metros x 9mm AD-5019B Adriano | Oechsle -  Oechsle">
            <a:extLst>
              <a:ext uri="{FF2B5EF4-FFF2-40B4-BE49-F238E27FC236}">
                <a16:creationId xmlns:a16="http://schemas.microsoft.com/office/drawing/2014/main" id="{27842377-B1CB-F68E-2D99-F2705D9BD3B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7160" b="35802"/>
          <a:stretch/>
        </p:blipFill>
        <p:spPr bwMode="auto">
          <a:xfrm>
            <a:off x="5018252" y="1125132"/>
            <a:ext cx="3069800" cy="1136963"/>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PRODUCTO EN MARKETING: ¿Qué es? Tipos, niveles y muchos más.">
            <a:extLst>
              <a:ext uri="{FF2B5EF4-FFF2-40B4-BE49-F238E27FC236}">
                <a16:creationId xmlns:a16="http://schemas.microsoft.com/office/drawing/2014/main" id="{2BAC7E67-99BD-D294-64AE-33F96612881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33390" b="21317"/>
          <a:stretch/>
        </p:blipFill>
        <p:spPr bwMode="auto">
          <a:xfrm>
            <a:off x="759776" y="1125132"/>
            <a:ext cx="3567203" cy="1077134"/>
          </a:xfrm>
          <a:prstGeom prst="rect">
            <a:avLst/>
          </a:prstGeom>
          <a:noFill/>
          <a:extLst>
            <a:ext uri="{909E8E84-426E-40DD-AFC4-6F175D3DCCD1}">
              <a14:hiddenFill xmlns:a14="http://schemas.microsoft.com/office/drawing/2010/main">
                <a:solidFill>
                  <a:srgbClr val="FFFFFF"/>
                </a:solidFill>
              </a14:hiddenFill>
            </a:ext>
          </a:extLst>
        </p:spPr>
      </p:pic>
      <p:sp>
        <p:nvSpPr>
          <p:cNvPr id="4" name="CuadroTexto 3">
            <a:extLst>
              <a:ext uri="{FF2B5EF4-FFF2-40B4-BE49-F238E27FC236}">
                <a16:creationId xmlns:a16="http://schemas.microsoft.com/office/drawing/2014/main" id="{8C8DEA39-5512-166E-D5E1-2C113C5E0B05}"/>
              </a:ext>
            </a:extLst>
          </p:cNvPr>
          <p:cNvSpPr txBox="1"/>
          <p:nvPr/>
        </p:nvSpPr>
        <p:spPr>
          <a:xfrm>
            <a:off x="830246" y="2379105"/>
            <a:ext cx="3496733" cy="707886"/>
          </a:xfrm>
          <a:prstGeom prst="rect">
            <a:avLst/>
          </a:prstGeom>
          <a:noFill/>
        </p:spPr>
        <p:txBody>
          <a:bodyPr wrap="square">
            <a:spAutoFit/>
          </a:bodyPr>
          <a:lstStyle/>
          <a:p>
            <a:pPr algn="ctr"/>
            <a:r>
              <a:rPr lang="es-ES" sz="2000" b="1" dirty="0">
                <a:solidFill>
                  <a:srgbClr val="002060"/>
                </a:solidFill>
                <a:latin typeface="Calibri" panose="020F0502020204030204" pitchFamily="34" charset="0"/>
                <a:cs typeface="Calibri" panose="020F0502020204030204" pitchFamily="34" charset="0"/>
              </a:rPr>
              <a:t>Variable cualitativa</a:t>
            </a:r>
          </a:p>
          <a:p>
            <a:pPr algn="ctr"/>
            <a:endParaRPr lang="es-PE" sz="2000" b="1" dirty="0"/>
          </a:p>
        </p:txBody>
      </p:sp>
      <p:sp>
        <p:nvSpPr>
          <p:cNvPr id="6" name="CuadroTexto 5">
            <a:extLst>
              <a:ext uri="{FF2B5EF4-FFF2-40B4-BE49-F238E27FC236}">
                <a16:creationId xmlns:a16="http://schemas.microsoft.com/office/drawing/2014/main" id="{95791185-CF50-AB2E-2CE1-DAFE3B03F382}"/>
              </a:ext>
            </a:extLst>
          </p:cNvPr>
          <p:cNvSpPr txBox="1"/>
          <p:nvPr/>
        </p:nvSpPr>
        <p:spPr>
          <a:xfrm>
            <a:off x="524037" y="2751429"/>
            <a:ext cx="4292986" cy="1169551"/>
          </a:xfrm>
          <a:prstGeom prst="rect">
            <a:avLst/>
          </a:prstGeom>
          <a:noFill/>
        </p:spPr>
        <p:txBody>
          <a:bodyPr wrap="square">
            <a:spAutoFit/>
          </a:bodyPr>
          <a:lstStyle/>
          <a:p>
            <a:r>
              <a:rPr lang="es-ES" b="1" dirty="0">
                <a:solidFill>
                  <a:srgbClr val="002060"/>
                </a:solidFill>
                <a:latin typeface="Söhne"/>
              </a:rPr>
              <a:t>Estatus Marital: </a:t>
            </a:r>
            <a:r>
              <a:rPr lang="es-ES" dirty="0">
                <a:solidFill>
                  <a:srgbClr val="002060"/>
                </a:solidFill>
                <a:latin typeface="Söhne"/>
              </a:rPr>
              <a:t>Soltero, casado, divorciado, viudo.</a:t>
            </a:r>
          </a:p>
          <a:p>
            <a:r>
              <a:rPr lang="es-ES" b="1" dirty="0">
                <a:solidFill>
                  <a:srgbClr val="002060"/>
                </a:solidFill>
                <a:latin typeface="Söhne"/>
              </a:rPr>
              <a:t>Religión: </a:t>
            </a:r>
            <a:r>
              <a:rPr lang="es-ES" dirty="0">
                <a:solidFill>
                  <a:srgbClr val="002060"/>
                </a:solidFill>
                <a:latin typeface="Söhne"/>
              </a:rPr>
              <a:t>Católica, protestante, judía, hinduista, etc.</a:t>
            </a:r>
          </a:p>
          <a:p>
            <a:r>
              <a:rPr lang="es-ES" b="1" dirty="0">
                <a:solidFill>
                  <a:srgbClr val="002060"/>
                </a:solidFill>
                <a:latin typeface="Söhne"/>
              </a:rPr>
              <a:t>Nacionalidad: </a:t>
            </a:r>
            <a:r>
              <a:rPr lang="es-ES" dirty="0">
                <a:solidFill>
                  <a:srgbClr val="002060"/>
                </a:solidFill>
                <a:latin typeface="Söhne"/>
              </a:rPr>
              <a:t>Estadounidense, francesa, japonesa, etc.</a:t>
            </a:r>
          </a:p>
          <a:p>
            <a:r>
              <a:rPr lang="es-ES" b="1" dirty="0">
                <a:solidFill>
                  <a:srgbClr val="002060"/>
                </a:solidFill>
                <a:latin typeface="Söhne"/>
              </a:rPr>
              <a:t>Lengua Materna: </a:t>
            </a:r>
            <a:r>
              <a:rPr lang="es-ES" dirty="0">
                <a:solidFill>
                  <a:srgbClr val="002060"/>
                </a:solidFill>
                <a:latin typeface="Söhne"/>
              </a:rPr>
              <a:t>Español, inglés, mandarín, árabe, etc.</a:t>
            </a:r>
          </a:p>
          <a:p>
            <a:r>
              <a:rPr lang="es-ES" b="1" dirty="0">
                <a:solidFill>
                  <a:srgbClr val="002060"/>
                </a:solidFill>
                <a:latin typeface="Söhne"/>
              </a:rPr>
              <a:t>Nivel educativo: </a:t>
            </a:r>
            <a:r>
              <a:rPr lang="es-ES" dirty="0">
                <a:solidFill>
                  <a:srgbClr val="002060"/>
                </a:solidFill>
                <a:latin typeface="Söhne"/>
              </a:rPr>
              <a:t>Primaria, Secundaria, Superior.</a:t>
            </a:r>
            <a:endParaRPr lang="es-PE" dirty="0">
              <a:solidFill>
                <a:srgbClr val="002060"/>
              </a:solidFill>
            </a:endParaRPr>
          </a:p>
        </p:txBody>
      </p:sp>
      <p:sp>
        <p:nvSpPr>
          <p:cNvPr id="7" name="CuadroTexto 6">
            <a:extLst>
              <a:ext uri="{FF2B5EF4-FFF2-40B4-BE49-F238E27FC236}">
                <a16:creationId xmlns:a16="http://schemas.microsoft.com/office/drawing/2014/main" id="{1DF056D2-AF4B-5A62-074E-1FCA234A6AA3}"/>
              </a:ext>
            </a:extLst>
          </p:cNvPr>
          <p:cNvSpPr txBox="1"/>
          <p:nvPr/>
        </p:nvSpPr>
        <p:spPr>
          <a:xfrm>
            <a:off x="4591319" y="2323285"/>
            <a:ext cx="3496733" cy="707886"/>
          </a:xfrm>
          <a:prstGeom prst="rect">
            <a:avLst/>
          </a:prstGeom>
          <a:noFill/>
        </p:spPr>
        <p:txBody>
          <a:bodyPr wrap="square">
            <a:spAutoFit/>
          </a:bodyPr>
          <a:lstStyle/>
          <a:p>
            <a:pPr algn="ctr"/>
            <a:r>
              <a:rPr lang="es-ES" sz="2000" b="1" dirty="0">
                <a:solidFill>
                  <a:srgbClr val="002060"/>
                </a:solidFill>
                <a:latin typeface="Calibri" panose="020F0502020204030204" pitchFamily="34" charset="0"/>
                <a:cs typeface="Calibri" panose="020F0502020204030204" pitchFamily="34" charset="0"/>
              </a:rPr>
              <a:t>Variable cuantitativa</a:t>
            </a:r>
          </a:p>
          <a:p>
            <a:pPr algn="ctr"/>
            <a:endParaRPr lang="es-PE" sz="2000" b="1" dirty="0"/>
          </a:p>
        </p:txBody>
      </p:sp>
      <p:sp>
        <p:nvSpPr>
          <p:cNvPr id="8" name="CuadroTexto 7">
            <a:extLst>
              <a:ext uri="{FF2B5EF4-FFF2-40B4-BE49-F238E27FC236}">
                <a16:creationId xmlns:a16="http://schemas.microsoft.com/office/drawing/2014/main" id="{64FE7BF0-F8FD-1CAD-BF28-B961AF2B49D5}"/>
              </a:ext>
            </a:extLst>
          </p:cNvPr>
          <p:cNvSpPr txBox="1"/>
          <p:nvPr/>
        </p:nvSpPr>
        <p:spPr>
          <a:xfrm>
            <a:off x="4633188" y="2704183"/>
            <a:ext cx="4294053" cy="1815882"/>
          </a:xfrm>
          <a:prstGeom prst="rect">
            <a:avLst/>
          </a:prstGeom>
          <a:noFill/>
        </p:spPr>
        <p:txBody>
          <a:bodyPr wrap="square">
            <a:spAutoFit/>
          </a:bodyPr>
          <a:lstStyle/>
          <a:p>
            <a:r>
              <a:rPr lang="es-ES" b="1" dirty="0">
                <a:solidFill>
                  <a:srgbClr val="002060"/>
                </a:solidFill>
                <a:latin typeface="Söhne"/>
              </a:rPr>
              <a:t>Número de Hijos</a:t>
            </a:r>
            <a:r>
              <a:rPr lang="es-ES" dirty="0">
                <a:solidFill>
                  <a:srgbClr val="002060"/>
                </a:solidFill>
                <a:latin typeface="Söhne"/>
              </a:rPr>
              <a:t>: 0, 1, 2, 3, ...</a:t>
            </a:r>
          </a:p>
          <a:p>
            <a:r>
              <a:rPr lang="es-ES" b="1" dirty="0">
                <a:solidFill>
                  <a:srgbClr val="002060"/>
                </a:solidFill>
                <a:latin typeface="Söhne"/>
              </a:rPr>
              <a:t>Ingreso Anual: </a:t>
            </a:r>
            <a:r>
              <a:rPr lang="es-ES" dirty="0">
                <a:solidFill>
                  <a:srgbClr val="002060"/>
                </a:solidFill>
                <a:latin typeface="Söhne"/>
              </a:rPr>
              <a:t>Cantidad en dólares, euros, pesos, etc.</a:t>
            </a:r>
          </a:p>
          <a:p>
            <a:r>
              <a:rPr lang="es-ES" b="1" dirty="0">
                <a:solidFill>
                  <a:srgbClr val="002060"/>
                </a:solidFill>
                <a:latin typeface="Söhne"/>
              </a:rPr>
              <a:t>Años de Educación: </a:t>
            </a:r>
            <a:r>
              <a:rPr lang="es-ES" dirty="0">
                <a:solidFill>
                  <a:srgbClr val="002060"/>
                </a:solidFill>
                <a:latin typeface="Söhne"/>
              </a:rPr>
              <a:t>Número de años completados en el sistema educativo.</a:t>
            </a:r>
          </a:p>
          <a:p>
            <a:r>
              <a:rPr lang="es-ES" b="1" dirty="0">
                <a:solidFill>
                  <a:srgbClr val="002060"/>
                </a:solidFill>
                <a:latin typeface="Söhne"/>
              </a:rPr>
              <a:t>Índice de Desarrollo Humano (IDH): </a:t>
            </a:r>
            <a:r>
              <a:rPr lang="es-ES" dirty="0">
                <a:solidFill>
                  <a:srgbClr val="002060"/>
                </a:solidFill>
                <a:latin typeface="Söhne"/>
              </a:rPr>
              <a:t>Medida que varía entre 0 y 1, indicando el nivel de desarrollo humano de un país o región.</a:t>
            </a:r>
          </a:p>
          <a:p>
            <a:r>
              <a:rPr lang="es-ES" b="1" dirty="0">
                <a:solidFill>
                  <a:srgbClr val="002060"/>
                </a:solidFill>
                <a:latin typeface="Söhne"/>
              </a:rPr>
              <a:t>Edad: </a:t>
            </a:r>
            <a:r>
              <a:rPr lang="es-ES" dirty="0">
                <a:solidFill>
                  <a:srgbClr val="002060"/>
                </a:solidFill>
                <a:latin typeface="Söhne"/>
              </a:rPr>
              <a:t>Número de años que una persona ha vivido.</a:t>
            </a:r>
            <a:endParaRPr lang="es-PE" dirty="0">
              <a:solidFill>
                <a:srgbClr val="002060"/>
              </a:solidFill>
            </a:endParaRPr>
          </a:p>
        </p:txBody>
      </p:sp>
    </p:spTree>
    <p:extLst>
      <p:ext uri="{BB962C8B-B14F-4D97-AF65-F5344CB8AC3E}">
        <p14:creationId xmlns:p14="http://schemas.microsoft.com/office/powerpoint/2010/main" val="33571091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0" name="Rectángulo 9">
            <a:extLst>
              <a:ext uri="{FF2B5EF4-FFF2-40B4-BE49-F238E27FC236}">
                <a16:creationId xmlns:a16="http://schemas.microsoft.com/office/drawing/2014/main" id="{7B37350C-0A80-B8A8-E074-7DAE27C9C8FB}"/>
              </a:ext>
            </a:extLst>
          </p:cNvPr>
          <p:cNvSpPr/>
          <p:nvPr/>
        </p:nvSpPr>
        <p:spPr>
          <a:xfrm>
            <a:off x="68502" y="65315"/>
            <a:ext cx="9006998" cy="4980215"/>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sz="1800"/>
          </a:p>
        </p:txBody>
      </p:sp>
      <p:pic>
        <p:nvPicPr>
          <p:cNvPr id="12" name="Picture 2" descr="Oducal">
            <a:extLst>
              <a:ext uri="{FF2B5EF4-FFF2-40B4-BE49-F238E27FC236}">
                <a16:creationId xmlns:a16="http://schemas.microsoft.com/office/drawing/2014/main" id="{9BE6264C-2742-5EFF-F420-3FFA63E6C964}"/>
              </a:ext>
            </a:extLst>
          </p:cNvPr>
          <p:cNvPicPr>
            <a:picLocks noChangeAspect="1" noChangeArrowheads="1"/>
          </p:cNvPicPr>
          <p:nvPr/>
        </p:nvPicPr>
        <p:blipFill>
          <a:blip r:embed="rId3">
            <a:alphaModFix amt="20000"/>
            <a:extLst>
              <a:ext uri="{28A0092B-C50C-407E-A947-70E740481C1C}">
                <a14:useLocalDpi xmlns:a14="http://schemas.microsoft.com/office/drawing/2010/main" val="0"/>
              </a:ext>
            </a:extLst>
          </a:blip>
          <a:srcRect/>
          <a:stretch>
            <a:fillRect/>
          </a:stretch>
        </p:blipFill>
        <p:spPr bwMode="auto">
          <a:xfrm>
            <a:off x="7501419" y="4351867"/>
            <a:ext cx="1642581" cy="791633"/>
          </a:xfrm>
          <a:prstGeom prst="rect">
            <a:avLst/>
          </a:prstGeom>
          <a:noFill/>
          <a:extLst>
            <a:ext uri="{909E8E84-426E-40DD-AFC4-6F175D3DCCD1}">
              <a14:hiddenFill xmlns:a14="http://schemas.microsoft.com/office/drawing/2010/main">
                <a:solidFill>
                  <a:srgbClr val="FFFFFF"/>
                </a:solidFill>
              </a14:hiddenFill>
            </a:ext>
          </a:extLst>
        </p:spPr>
      </p:pic>
      <p:sp>
        <p:nvSpPr>
          <p:cNvPr id="13" name="CuadroTexto 12">
            <a:extLst>
              <a:ext uri="{FF2B5EF4-FFF2-40B4-BE49-F238E27FC236}">
                <a16:creationId xmlns:a16="http://schemas.microsoft.com/office/drawing/2014/main" id="{A0F5D40B-C0B1-582D-D862-0DB70C7AC1DD}"/>
              </a:ext>
            </a:extLst>
          </p:cNvPr>
          <p:cNvSpPr txBox="1"/>
          <p:nvPr/>
        </p:nvSpPr>
        <p:spPr>
          <a:xfrm>
            <a:off x="332015" y="221064"/>
            <a:ext cx="1542410" cy="523220"/>
          </a:xfrm>
          <a:prstGeom prst="rect">
            <a:avLst/>
          </a:prstGeom>
          <a:noFill/>
        </p:spPr>
        <p:txBody>
          <a:bodyPr wrap="none" rtlCol="0">
            <a:spAutoFit/>
          </a:bodyPr>
          <a:lstStyle/>
          <a:p>
            <a:r>
              <a:rPr lang="es-PE" sz="2800" b="1" u="sng" dirty="0">
                <a:solidFill>
                  <a:srgbClr val="002060"/>
                </a:solidFill>
                <a:latin typeface="Calibri" panose="020F0502020204030204" pitchFamily="34" charset="0"/>
                <a:cs typeface="Calibri" panose="020F0502020204030204" pitchFamily="34" charset="0"/>
              </a:rPr>
              <a:t>Pregunta</a:t>
            </a:r>
          </a:p>
        </p:txBody>
      </p:sp>
      <p:pic>
        <p:nvPicPr>
          <p:cNvPr id="5126" name="Picture 6" descr="Wincha Cinta Métrica Metálica 5 Metros x 9mm AD-5019B Adriano | Oechsle -  Oechsle">
            <a:extLst>
              <a:ext uri="{FF2B5EF4-FFF2-40B4-BE49-F238E27FC236}">
                <a16:creationId xmlns:a16="http://schemas.microsoft.com/office/drawing/2014/main" id="{27842377-B1CB-F68E-2D99-F2705D9BD3B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7160" b="35802"/>
          <a:stretch/>
        </p:blipFill>
        <p:spPr bwMode="auto">
          <a:xfrm>
            <a:off x="5018252" y="1125132"/>
            <a:ext cx="3069800" cy="1136963"/>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PRODUCTO EN MARKETING: ¿Qué es? Tipos, niveles y muchos más.">
            <a:extLst>
              <a:ext uri="{FF2B5EF4-FFF2-40B4-BE49-F238E27FC236}">
                <a16:creationId xmlns:a16="http://schemas.microsoft.com/office/drawing/2014/main" id="{2BAC7E67-99BD-D294-64AE-33F96612881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33390" b="21317"/>
          <a:stretch/>
        </p:blipFill>
        <p:spPr bwMode="auto">
          <a:xfrm>
            <a:off x="759776" y="1125132"/>
            <a:ext cx="3567203" cy="1077134"/>
          </a:xfrm>
          <a:prstGeom prst="rect">
            <a:avLst/>
          </a:prstGeom>
          <a:noFill/>
          <a:extLst>
            <a:ext uri="{909E8E84-426E-40DD-AFC4-6F175D3DCCD1}">
              <a14:hiddenFill xmlns:a14="http://schemas.microsoft.com/office/drawing/2010/main">
                <a:solidFill>
                  <a:srgbClr val="FFFFFF"/>
                </a:solidFill>
              </a14:hiddenFill>
            </a:ext>
          </a:extLst>
        </p:spPr>
      </p:pic>
      <p:sp>
        <p:nvSpPr>
          <p:cNvPr id="4" name="CuadroTexto 3">
            <a:extLst>
              <a:ext uri="{FF2B5EF4-FFF2-40B4-BE49-F238E27FC236}">
                <a16:creationId xmlns:a16="http://schemas.microsoft.com/office/drawing/2014/main" id="{8C8DEA39-5512-166E-D5E1-2C113C5E0B05}"/>
              </a:ext>
            </a:extLst>
          </p:cNvPr>
          <p:cNvSpPr txBox="1"/>
          <p:nvPr/>
        </p:nvSpPr>
        <p:spPr>
          <a:xfrm>
            <a:off x="830246" y="2379105"/>
            <a:ext cx="3496733" cy="707886"/>
          </a:xfrm>
          <a:prstGeom prst="rect">
            <a:avLst/>
          </a:prstGeom>
          <a:noFill/>
        </p:spPr>
        <p:txBody>
          <a:bodyPr wrap="square">
            <a:spAutoFit/>
          </a:bodyPr>
          <a:lstStyle/>
          <a:p>
            <a:pPr algn="ctr"/>
            <a:r>
              <a:rPr lang="es-ES" sz="2000" b="1" dirty="0">
                <a:solidFill>
                  <a:srgbClr val="002060"/>
                </a:solidFill>
                <a:latin typeface="Calibri" panose="020F0502020204030204" pitchFamily="34" charset="0"/>
                <a:cs typeface="Calibri" panose="020F0502020204030204" pitchFamily="34" charset="0"/>
              </a:rPr>
              <a:t>Variable cualitativa</a:t>
            </a:r>
          </a:p>
          <a:p>
            <a:pPr algn="ctr"/>
            <a:endParaRPr lang="es-PE" sz="2000" b="1" dirty="0"/>
          </a:p>
        </p:txBody>
      </p:sp>
      <p:sp>
        <p:nvSpPr>
          <p:cNvPr id="6" name="CuadroTexto 5">
            <a:extLst>
              <a:ext uri="{FF2B5EF4-FFF2-40B4-BE49-F238E27FC236}">
                <a16:creationId xmlns:a16="http://schemas.microsoft.com/office/drawing/2014/main" id="{95791185-CF50-AB2E-2CE1-DAFE3B03F382}"/>
              </a:ext>
            </a:extLst>
          </p:cNvPr>
          <p:cNvSpPr txBox="1"/>
          <p:nvPr/>
        </p:nvSpPr>
        <p:spPr>
          <a:xfrm>
            <a:off x="524037" y="2751429"/>
            <a:ext cx="4292986" cy="338554"/>
          </a:xfrm>
          <a:prstGeom prst="rect">
            <a:avLst/>
          </a:prstGeom>
          <a:noFill/>
        </p:spPr>
        <p:txBody>
          <a:bodyPr wrap="square">
            <a:spAutoFit/>
          </a:bodyPr>
          <a:lstStyle/>
          <a:p>
            <a:pPr algn="ctr"/>
            <a:r>
              <a:rPr lang="es-ES" sz="1600" b="1" dirty="0">
                <a:solidFill>
                  <a:srgbClr val="00B0F0"/>
                </a:solidFill>
                <a:latin typeface="Söhne"/>
              </a:rPr>
              <a:t>Qué tipo de objetos serán en el R??</a:t>
            </a:r>
            <a:endParaRPr lang="es-PE" sz="1600" dirty="0">
              <a:solidFill>
                <a:srgbClr val="00B0F0"/>
              </a:solidFill>
            </a:endParaRPr>
          </a:p>
        </p:txBody>
      </p:sp>
      <p:sp>
        <p:nvSpPr>
          <p:cNvPr id="7" name="CuadroTexto 6">
            <a:extLst>
              <a:ext uri="{FF2B5EF4-FFF2-40B4-BE49-F238E27FC236}">
                <a16:creationId xmlns:a16="http://schemas.microsoft.com/office/drawing/2014/main" id="{1DF056D2-AF4B-5A62-074E-1FCA234A6AA3}"/>
              </a:ext>
            </a:extLst>
          </p:cNvPr>
          <p:cNvSpPr txBox="1"/>
          <p:nvPr/>
        </p:nvSpPr>
        <p:spPr>
          <a:xfrm>
            <a:off x="4591319" y="2323285"/>
            <a:ext cx="3496733" cy="707886"/>
          </a:xfrm>
          <a:prstGeom prst="rect">
            <a:avLst/>
          </a:prstGeom>
          <a:noFill/>
        </p:spPr>
        <p:txBody>
          <a:bodyPr wrap="square">
            <a:spAutoFit/>
          </a:bodyPr>
          <a:lstStyle/>
          <a:p>
            <a:pPr algn="ctr"/>
            <a:r>
              <a:rPr lang="es-ES" sz="2000" b="1" dirty="0">
                <a:solidFill>
                  <a:srgbClr val="002060"/>
                </a:solidFill>
                <a:latin typeface="Calibri" panose="020F0502020204030204" pitchFamily="34" charset="0"/>
                <a:cs typeface="Calibri" panose="020F0502020204030204" pitchFamily="34" charset="0"/>
              </a:rPr>
              <a:t>Variable cuantitativa</a:t>
            </a:r>
          </a:p>
          <a:p>
            <a:pPr algn="ctr"/>
            <a:endParaRPr lang="es-PE" sz="2000" b="1" dirty="0"/>
          </a:p>
        </p:txBody>
      </p:sp>
      <p:sp>
        <p:nvSpPr>
          <p:cNvPr id="2" name="CuadroTexto 1">
            <a:extLst>
              <a:ext uri="{FF2B5EF4-FFF2-40B4-BE49-F238E27FC236}">
                <a16:creationId xmlns:a16="http://schemas.microsoft.com/office/drawing/2014/main" id="{2B81C9B0-79AC-1F3D-D7D4-D5EFBCE5306B}"/>
              </a:ext>
            </a:extLst>
          </p:cNvPr>
          <p:cNvSpPr txBox="1"/>
          <p:nvPr/>
        </p:nvSpPr>
        <p:spPr>
          <a:xfrm>
            <a:off x="4229715" y="2722023"/>
            <a:ext cx="4292986" cy="338554"/>
          </a:xfrm>
          <a:prstGeom prst="rect">
            <a:avLst/>
          </a:prstGeom>
          <a:noFill/>
        </p:spPr>
        <p:txBody>
          <a:bodyPr wrap="square">
            <a:spAutoFit/>
          </a:bodyPr>
          <a:lstStyle/>
          <a:p>
            <a:pPr algn="ctr"/>
            <a:r>
              <a:rPr lang="es-ES" sz="1600" b="1" dirty="0">
                <a:solidFill>
                  <a:srgbClr val="00B0F0"/>
                </a:solidFill>
                <a:latin typeface="Söhne"/>
              </a:rPr>
              <a:t>Qué tipo de objetos serán en el R??</a:t>
            </a:r>
            <a:endParaRPr lang="es-PE" sz="1600" dirty="0">
              <a:solidFill>
                <a:srgbClr val="00B0F0"/>
              </a:solidFill>
            </a:endParaRPr>
          </a:p>
        </p:txBody>
      </p:sp>
      <p:sp>
        <p:nvSpPr>
          <p:cNvPr id="3" name="CuadroTexto 2">
            <a:extLst>
              <a:ext uri="{FF2B5EF4-FFF2-40B4-BE49-F238E27FC236}">
                <a16:creationId xmlns:a16="http://schemas.microsoft.com/office/drawing/2014/main" id="{88ACDCCF-FFED-CB91-CA44-CF13D3B86EE8}"/>
              </a:ext>
            </a:extLst>
          </p:cNvPr>
          <p:cNvSpPr txBox="1"/>
          <p:nvPr/>
        </p:nvSpPr>
        <p:spPr>
          <a:xfrm>
            <a:off x="1629219" y="3312988"/>
            <a:ext cx="2319866" cy="707886"/>
          </a:xfrm>
          <a:prstGeom prst="rect">
            <a:avLst/>
          </a:prstGeom>
          <a:noFill/>
        </p:spPr>
        <p:txBody>
          <a:bodyPr wrap="none" rtlCol="0">
            <a:spAutoFit/>
          </a:bodyPr>
          <a:lstStyle/>
          <a:p>
            <a:r>
              <a:rPr lang="es-PE" sz="4000" b="1" dirty="0">
                <a:solidFill>
                  <a:srgbClr val="FF0000"/>
                </a:solidFill>
              </a:rPr>
              <a:t>FACTOR</a:t>
            </a:r>
          </a:p>
        </p:txBody>
      </p:sp>
      <p:sp>
        <p:nvSpPr>
          <p:cNvPr id="5" name="CuadroTexto 4">
            <a:extLst>
              <a:ext uri="{FF2B5EF4-FFF2-40B4-BE49-F238E27FC236}">
                <a16:creationId xmlns:a16="http://schemas.microsoft.com/office/drawing/2014/main" id="{8769B7CE-2DF3-6B3F-E925-E38FE71B6A46}"/>
              </a:ext>
            </a:extLst>
          </p:cNvPr>
          <p:cNvSpPr txBox="1"/>
          <p:nvPr/>
        </p:nvSpPr>
        <p:spPr>
          <a:xfrm>
            <a:off x="5352359" y="3310482"/>
            <a:ext cx="2577950" cy="707886"/>
          </a:xfrm>
          <a:prstGeom prst="rect">
            <a:avLst/>
          </a:prstGeom>
          <a:noFill/>
        </p:spPr>
        <p:txBody>
          <a:bodyPr wrap="none" rtlCol="0">
            <a:spAutoFit/>
          </a:bodyPr>
          <a:lstStyle/>
          <a:p>
            <a:r>
              <a:rPr lang="es-PE" sz="4000" b="1" dirty="0">
                <a:solidFill>
                  <a:srgbClr val="FF0000"/>
                </a:solidFill>
              </a:rPr>
              <a:t>NUMERIC</a:t>
            </a:r>
          </a:p>
        </p:txBody>
      </p:sp>
    </p:spTree>
    <p:extLst>
      <p:ext uri="{BB962C8B-B14F-4D97-AF65-F5344CB8AC3E}">
        <p14:creationId xmlns:p14="http://schemas.microsoft.com/office/powerpoint/2010/main" val="272018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0" name="Rectángulo 9">
            <a:extLst>
              <a:ext uri="{FF2B5EF4-FFF2-40B4-BE49-F238E27FC236}">
                <a16:creationId xmlns:a16="http://schemas.microsoft.com/office/drawing/2014/main" id="{7B37350C-0A80-B8A8-E074-7DAE27C9C8FB}"/>
              </a:ext>
            </a:extLst>
          </p:cNvPr>
          <p:cNvSpPr/>
          <p:nvPr/>
        </p:nvSpPr>
        <p:spPr>
          <a:xfrm>
            <a:off x="68502" y="65315"/>
            <a:ext cx="9006998" cy="4980215"/>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sz="1800"/>
          </a:p>
        </p:txBody>
      </p:sp>
      <p:pic>
        <p:nvPicPr>
          <p:cNvPr id="12" name="Picture 2" descr="Oducal">
            <a:extLst>
              <a:ext uri="{FF2B5EF4-FFF2-40B4-BE49-F238E27FC236}">
                <a16:creationId xmlns:a16="http://schemas.microsoft.com/office/drawing/2014/main" id="{9BE6264C-2742-5EFF-F420-3FFA63E6C964}"/>
              </a:ext>
            </a:extLst>
          </p:cNvPr>
          <p:cNvPicPr>
            <a:picLocks noChangeAspect="1" noChangeArrowheads="1"/>
          </p:cNvPicPr>
          <p:nvPr/>
        </p:nvPicPr>
        <p:blipFill>
          <a:blip r:embed="rId3">
            <a:alphaModFix amt="20000"/>
            <a:extLst>
              <a:ext uri="{28A0092B-C50C-407E-A947-70E740481C1C}">
                <a14:useLocalDpi xmlns:a14="http://schemas.microsoft.com/office/drawing/2010/main" val="0"/>
              </a:ext>
            </a:extLst>
          </a:blip>
          <a:srcRect/>
          <a:stretch>
            <a:fillRect/>
          </a:stretch>
        </p:blipFill>
        <p:spPr bwMode="auto">
          <a:xfrm>
            <a:off x="7501419" y="4351867"/>
            <a:ext cx="1642581" cy="791633"/>
          </a:xfrm>
          <a:prstGeom prst="rect">
            <a:avLst/>
          </a:prstGeom>
          <a:noFill/>
          <a:extLst>
            <a:ext uri="{909E8E84-426E-40DD-AFC4-6F175D3DCCD1}">
              <a14:hiddenFill xmlns:a14="http://schemas.microsoft.com/office/drawing/2010/main">
                <a:solidFill>
                  <a:srgbClr val="FFFFFF"/>
                </a:solidFill>
              </a14:hiddenFill>
            </a:ext>
          </a:extLst>
        </p:spPr>
      </p:pic>
      <p:sp>
        <p:nvSpPr>
          <p:cNvPr id="13" name="CuadroTexto 12">
            <a:extLst>
              <a:ext uri="{FF2B5EF4-FFF2-40B4-BE49-F238E27FC236}">
                <a16:creationId xmlns:a16="http://schemas.microsoft.com/office/drawing/2014/main" id="{A0F5D40B-C0B1-582D-D862-0DB70C7AC1DD}"/>
              </a:ext>
            </a:extLst>
          </p:cNvPr>
          <p:cNvSpPr txBox="1"/>
          <p:nvPr/>
        </p:nvSpPr>
        <p:spPr>
          <a:xfrm>
            <a:off x="332015" y="221064"/>
            <a:ext cx="2544286" cy="523220"/>
          </a:xfrm>
          <a:prstGeom prst="rect">
            <a:avLst/>
          </a:prstGeom>
          <a:noFill/>
        </p:spPr>
        <p:txBody>
          <a:bodyPr wrap="none" rtlCol="0">
            <a:spAutoFit/>
          </a:bodyPr>
          <a:lstStyle/>
          <a:p>
            <a:r>
              <a:rPr lang="es-PE" sz="2800" b="1" u="sng" dirty="0">
                <a:solidFill>
                  <a:srgbClr val="002060"/>
                </a:solidFill>
                <a:latin typeface="Calibri" panose="020F0502020204030204" pitchFamily="34" charset="0"/>
                <a:cs typeface="Calibri" panose="020F0502020204030204" pitchFamily="34" charset="0"/>
              </a:rPr>
              <a:t>Los data frames</a:t>
            </a:r>
          </a:p>
        </p:txBody>
      </p:sp>
      <p:sp>
        <p:nvSpPr>
          <p:cNvPr id="4" name="CuadroTexto 3">
            <a:extLst>
              <a:ext uri="{FF2B5EF4-FFF2-40B4-BE49-F238E27FC236}">
                <a16:creationId xmlns:a16="http://schemas.microsoft.com/office/drawing/2014/main" id="{99FDC61D-D107-6810-684E-01D3C8F975D9}"/>
              </a:ext>
            </a:extLst>
          </p:cNvPr>
          <p:cNvSpPr txBox="1"/>
          <p:nvPr/>
        </p:nvSpPr>
        <p:spPr>
          <a:xfrm>
            <a:off x="332015" y="900033"/>
            <a:ext cx="5940092" cy="3647152"/>
          </a:xfrm>
          <a:prstGeom prst="rect">
            <a:avLst/>
          </a:prstGeom>
          <a:noFill/>
        </p:spPr>
        <p:txBody>
          <a:bodyPr wrap="square">
            <a:spAutoFit/>
          </a:bodyPr>
          <a:lstStyle/>
          <a:p>
            <a:pPr marL="285750" indent="-285750">
              <a:spcAft>
                <a:spcPts val="600"/>
              </a:spcAft>
              <a:buFont typeface="Wingdings" panose="05000000000000000000" pitchFamily="2" charset="2"/>
              <a:buChar char="q"/>
            </a:pPr>
            <a:r>
              <a:rPr lang="es-ES" sz="1800" dirty="0">
                <a:solidFill>
                  <a:srgbClr val="002060"/>
                </a:solidFill>
                <a:latin typeface="Calibri" panose="020F0502020204030204" pitchFamily="34" charset="0"/>
                <a:cs typeface="Calibri" panose="020F0502020204030204" pitchFamily="34" charset="0"/>
              </a:rPr>
              <a:t>Los data frames son estructuras de datos de dos dimensiones (rectangulares) que pueden contener datos de diferentes tipos, por lo tanto, son heterogéneas. Compuesto por vectores. </a:t>
            </a:r>
          </a:p>
          <a:p>
            <a:pPr marL="285750" indent="-285750">
              <a:spcAft>
                <a:spcPts val="600"/>
              </a:spcAft>
              <a:buFont typeface="Wingdings" panose="05000000000000000000" pitchFamily="2" charset="2"/>
              <a:buChar char="q"/>
            </a:pPr>
            <a:r>
              <a:rPr lang="es-ES" sz="1800" dirty="0">
                <a:solidFill>
                  <a:srgbClr val="002060"/>
                </a:solidFill>
                <a:latin typeface="Calibri" panose="020F0502020204030204" pitchFamily="34" charset="0"/>
                <a:cs typeface="Calibri" panose="020F0502020204030204" pitchFamily="34" charset="0"/>
              </a:rPr>
              <a:t>Estructura más usada para ciencia de datos. </a:t>
            </a:r>
          </a:p>
          <a:p>
            <a:pPr marL="285750" indent="-285750">
              <a:spcAft>
                <a:spcPts val="600"/>
              </a:spcAft>
              <a:buFont typeface="Wingdings" panose="05000000000000000000" pitchFamily="2" charset="2"/>
              <a:buChar char="q"/>
            </a:pPr>
            <a:r>
              <a:rPr lang="es-ES" sz="1800" dirty="0">
                <a:solidFill>
                  <a:srgbClr val="002060"/>
                </a:solidFill>
                <a:latin typeface="Calibri" panose="020F0502020204030204" pitchFamily="34" charset="0"/>
                <a:cs typeface="Calibri" panose="020F0502020204030204" pitchFamily="34" charset="0"/>
              </a:rPr>
              <a:t>Mientras que en una matriz todas las celdas deben contener datos del mismo tipo, los renglones de un data frame admiten datos de distintos tipos, pero sus columnas conservan la restricción de contener datos de un sólo tipo.</a:t>
            </a:r>
          </a:p>
          <a:p>
            <a:pPr marL="285750" indent="-285750">
              <a:spcAft>
                <a:spcPts val="600"/>
              </a:spcAft>
              <a:buFont typeface="Wingdings" panose="05000000000000000000" pitchFamily="2" charset="2"/>
              <a:buChar char="q"/>
            </a:pPr>
            <a:r>
              <a:rPr lang="es-ES" sz="1800" dirty="0">
                <a:solidFill>
                  <a:srgbClr val="002060"/>
                </a:solidFill>
                <a:latin typeface="Calibri" panose="020F0502020204030204" pitchFamily="34" charset="0"/>
                <a:cs typeface="Calibri" panose="020F0502020204030204" pitchFamily="34" charset="0"/>
              </a:rPr>
              <a:t>En términos generales, los renglones en un data frame representan casos, individuos u observaciones, mientras que las columnas representan atributos, rasgos o variables</a:t>
            </a:r>
            <a:endParaRPr lang="es-PE" sz="1800" dirty="0">
              <a:solidFill>
                <a:srgbClr val="002060"/>
              </a:solidFill>
              <a:latin typeface="Calibri" panose="020F0502020204030204" pitchFamily="34" charset="0"/>
              <a:cs typeface="Calibri" panose="020F0502020204030204" pitchFamily="34" charset="0"/>
            </a:endParaRPr>
          </a:p>
        </p:txBody>
      </p:sp>
      <p:pic>
        <p:nvPicPr>
          <p:cNvPr id="2" name="Picture 2" descr="3 Datos: tipos y estructuras | Exploración, manipulación y visualización de  datos con tidyverse">
            <a:extLst>
              <a:ext uri="{FF2B5EF4-FFF2-40B4-BE49-F238E27FC236}">
                <a16:creationId xmlns:a16="http://schemas.microsoft.com/office/drawing/2014/main" id="{38AB80F7-B4CD-69FC-6114-515119C7356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4390" t="28355" r="5165" b="38430"/>
          <a:stretch/>
        </p:blipFill>
        <p:spPr bwMode="auto">
          <a:xfrm>
            <a:off x="6453701" y="1425787"/>
            <a:ext cx="2358284" cy="2057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76721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70"/>
        <p:cNvGrpSpPr/>
        <p:nvPr/>
      </p:nvGrpSpPr>
      <p:grpSpPr>
        <a:xfrm>
          <a:off x="0" y="0"/>
          <a:ext cx="0" cy="0"/>
          <a:chOff x="0" y="0"/>
          <a:chExt cx="0" cy="0"/>
        </a:xfrm>
      </p:grpSpPr>
      <p:sp>
        <p:nvSpPr>
          <p:cNvPr id="472" name="Google Shape;472;p28"/>
          <p:cNvSpPr txBox="1">
            <a:spLocks noGrp="1"/>
          </p:cNvSpPr>
          <p:nvPr>
            <p:ph type="body" idx="1"/>
          </p:nvPr>
        </p:nvSpPr>
        <p:spPr>
          <a:xfrm>
            <a:off x="1081225" y="720275"/>
            <a:ext cx="8198242" cy="292096"/>
          </a:xfrm>
          <a:prstGeom prst="rect">
            <a:avLst/>
          </a:prstGeom>
        </p:spPr>
        <p:txBody>
          <a:bodyPr spcFirstLastPara="1" wrap="square" lIns="91425" tIns="91425" rIns="91425" bIns="91425" anchor="ctr" anchorCtr="0">
            <a:noAutofit/>
          </a:bodyPr>
          <a:lstStyle/>
          <a:p>
            <a:pPr marL="0" indent="0">
              <a:buNone/>
            </a:pPr>
            <a:r>
              <a:rPr lang="es-PE" sz="1600" dirty="0">
                <a:solidFill>
                  <a:schemeClr val="accent2">
                    <a:lumMod val="60000"/>
                    <a:lumOff val="40000"/>
                  </a:schemeClr>
                </a:solidFill>
              </a:rPr>
              <a:t>mi_df &lt;- data.frame(</a:t>
            </a:r>
            <a:r>
              <a:rPr lang="es-PE" sz="1600" dirty="0" err="1">
                <a:solidFill>
                  <a:schemeClr val="accent2">
                    <a:lumMod val="60000"/>
                    <a:lumOff val="40000"/>
                  </a:schemeClr>
                </a:solidFill>
              </a:rPr>
              <a:t>Vector_numerico</a:t>
            </a:r>
            <a:r>
              <a:rPr lang="es-PE" sz="1600" dirty="0">
                <a:solidFill>
                  <a:schemeClr val="accent2">
                    <a:lumMod val="60000"/>
                    <a:lumOff val="40000"/>
                  </a:schemeClr>
                </a:solidFill>
              </a:rPr>
              <a:t>,</a:t>
            </a:r>
          </a:p>
        </p:txBody>
      </p:sp>
      <p:sp>
        <p:nvSpPr>
          <p:cNvPr id="473" name="Google Shape;473;p28"/>
          <p:cNvSpPr txBox="1">
            <a:spLocks noGrp="1"/>
          </p:cNvSpPr>
          <p:nvPr>
            <p:ph type="subTitle" idx="4294967295"/>
          </p:nvPr>
        </p:nvSpPr>
        <p:spPr>
          <a:xfrm>
            <a:off x="291511" y="4694675"/>
            <a:ext cx="4865100" cy="357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PE" dirty="0">
                <a:solidFill>
                  <a:schemeClr val="accent3"/>
                </a:solidFill>
              </a:rPr>
              <a:t>Creando un dataframe a partir de vectores</a:t>
            </a:r>
            <a:endParaRPr sz="1400" dirty="0">
              <a:solidFill>
                <a:schemeClr val="accent3"/>
              </a:solidFill>
            </a:endParaRPr>
          </a:p>
        </p:txBody>
      </p:sp>
      <p:sp>
        <p:nvSpPr>
          <p:cNvPr id="474" name="Google Shape;474;p28"/>
          <p:cNvSpPr txBox="1">
            <a:spLocks noGrp="1"/>
          </p:cNvSpPr>
          <p:nvPr>
            <p:ph type="subTitle" idx="4294967295"/>
          </p:nvPr>
        </p:nvSpPr>
        <p:spPr>
          <a:xfrm>
            <a:off x="-5975" y="91525"/>
            <a:ext cx="4572000" cy="357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400" dirty="0">
                <a:solidFill>
                  <a:schemeClr val="accent3"/>
                </a:solidFill>
              </a:rPr>
              <a:t>mi_codigo.R</a:t>
            </a:r>
            <a:endParaRPr sz="1400" dirty="0">
              <a:solidFill>
                <a:schemeClr val="accent3"/>
              </a:solidFill>
            </a:endParaRPr>
          </a:p>
        </p:txBody>
      </p:sp>
      <p:pic>
        <p:nvPicPr>
          <p:cNvPr id="15" name="Picture 2" descr="Oducal">
            <a:extLst>
              <a:ext uri="{FF2B5EF4-FFF2-40B4-BE49-F238E27FC236}">
                <a16:creationId xmlns:a16="http://schemas.microsoft.com/office/drawing/2014/main" id="{8D7F27A0-AC85-3DB6-44A0-500E34DB633D}"/>
              </a:ext>
            </a:extLst>
          </p:cNvPr>
          <p:cNvPicPr>
            <a:picLocks noChangeAspect="1" noChangeArrowheads="1"/>
          </p:cNvPicPr>
          <p:nvPr/>
        </p:nvPicPr>
        <p:blipFill>
          <a:blip r:embed="rId3">
            <a:alphaModFix/>
            <a:extLst>
              <a:ext uri="{28A0092B-C50C-407E-A947-70E740481C1C}">
                <a14:useLocalDpi xmlns:a14="http://schemas.microsoft.com/office/drawing/2010/main" val="0"/>
              </a:ext>
            </a:extLst>
          </a:blip>
          <a:srcRect/>
          <a:stretch>
            <a:fillRect/>
          </a:stretch>
        </p:blipFill>
        <p:spPr bwMode="auto">
          <a:xfrm>
            <a:off x="7675728" y="4504265"/>
            <a:ext cx="1459805" cy="703545"/>
          </a:xfrm>
          <a:prstGeom prst="rect">
            <a:avLst/>
          </a:prstGeom>
          <a:noFill/>
          <a:extLst>
            <a:ext uri="{909E8E84-426E-40DD-AFC4-6F175D3DCCD1}">
              <a14:hiddenFill xmlns:a14="http://schemas.microsoft.com/office/drawing/2010/main">
                <a:solidFill>
                  <a:srgbClr val="FFFFFF"/>
                </a:solidFill>
              </a14:hiddenFill>
            </a:ext>
          </a:extLst>
        </p:spPr>
      </p:pic>
      <p:sp>
        <p:nvSpPr>
          <p:cNvPr id="3" name="Google Shape;472;p28">
            <a:extLst>
              <a:ext uri="{FF2B5EF4-FFF2-40B4-BE49-F238E27FC236}">
                <a16:creationId xmlns:a16="http://schemas.microsoft.com/office/drawing/2014/main" id="{0454CB38-114E-185A-3A11-2A13CCD31B73}"/>
              </a:ext>
            </a:extLst>
          </p:cNvPr>
          <p:cNvSpPr txBox="1">
            <a:spLocks/>
          </p:cNvSpPr>
          <p:nvPr/>
        </p:nvSpPr>
        <p:spPr>
          <a:xfrm>
            <a:off x="1081225" y="2061553"/>
            <a:ext cx="6969600" cy="29209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1400"/>
              <a:buFont typeface="Fira Code"/>
              <a:buChar char="∗"/>
              <a:defRPr sz="1000" b="0" i="0" u="none" strike="noStrike" cap="none">
                <a:solidFill>
                  <a:schemeClr val="dk2"/>
                </a:solidFill>
                <a:latin typeface="Fira Code"/>
                <a:ea typeface="Fira Code"/>
                <a:cs typeface="Fira Code"/>
                <a:sym typeface="Fira Code"/>
              </a:defRPr>
            </a:lvl1pPr>
            <a:lvl2pPr marL="914400" marR="0" lvl="1"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2pPr>
            <a:lvl3pPr marL="1371600" marR="0" lvl="2"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3pPr>
            <a:lvl4pPr marL="1828800" marR="0" lvl="3"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4pPr>
            <a:lvl5pPr marL="2286000" marR="0" lvl="4"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5pPr>
            <a:lvl6pPr marL="2743200" marR="0" lvl="5"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6pPr>
            <a:lvl7pPr marL="3200400" marR="0" lvl="6"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7pPr>
            <a:lvl8pPr marL="3657600" marR="0" lvl="7"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8pPr>
            <a:lvl9pPr marL="4114800" marR="0" lvl="8"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9pPr>
          </a:lstStyle>
          <a:p>
            <a:pPr marL="0" indent="0">
              <a:buFont typeface="Fira Code"/>
              <a:buNone/>
            </a:pPr>
            <a:r>
              <a:rPr lang="es-PE" sz="1600" dirty="0">
                <a:solidFill>
                  <a:schemeClr val="accent2">
                    <a:lumMod val="60000"/>
                    <a:lumOff val="40000"/>
                  </a:schemeClr>
                </a:solidFill>
              </a:rPr>
              <a:t>mi_df</a:t>
            </a:r>
          </a:p>
        </p:txBody>
      </p:sp>
      <p:sp>
        <p:nvSpPr>
          <p:cNvPr id="4" name="Google Shape;472;p28">
            <a:extLst>
              <a:ext uri="{FF2B5EF4-FFF2-40B4-BE49-F238E27FC236}">
                <a16:creationId xmlns:a16="http://schemas.microsoft.com/office/drawing/2014/main" id="{923FA285-4086-F56B-C35F-91DF4294B799}"/>
              </a:ext>
            </a:extLst>
          </p:cNvPr>
          <p:cNvSpPr txBox="1">
            <a:spLocks/>
          </p:cNvSpPr>
          <p:nvPr/>
        </p:nvSpPr>
        <p:spPr>
          <a:xfrm>
            <a:off x="3484162" y="992710"/>
            <a:ext cx="6969600" cy="29209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1400"/>
              <a:buFont typeface="Fira Code"/>
              <a:buChar char="∗"/>
              <a:defRPr sz="1000" b="0" i="0" u="none" strike="noStrike" cap="none">
                <a:solidFill>
                  <a:schemeClr val="dk2"/>
                </a:solidFill>
                <a:latin typeface="Fira Code"/>
                <a:ea typeface="Fira Code"/>
                <a:cs typeface="Fira Code"/>
                <a:sym typeface="Fira Code"/>
              </a:defRPr>
            </a:lvl1pPr>
            <a:lvl2pPr marL="914400" marR="0" lvl="1"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2pPr>
            <a:lvl3pPr marL="1371600" marR="0" lvl="2"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3pPr>
            <a:lvl4pPr marL="1828800" marR="0" lvl="3"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4pPr>
            <a:lvl5pPr marL="2286000" marR="0" lvl="4"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5pPr>
            <a:lvl6pPr marL="2743200" marR="0" lvl="5"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6pPr>
            <a:lvl7pPr marL="3200400" marR="0" lvl="6"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7pPr>
            <a:lvl8pPr marL="3657600" marR="0" lvl="7"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8pPr>
            <a:lvl9pPr marL="4114800" marR="0" lvl="8"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9pPr>
          </a:lstStyle>
          <a:p>
            <a:pPr marL="0" indent="0">
              <a:buNone/>
            </a:pPr>
            <a:r>
              <a:rPr lang="es-PE" sz="1600" dirty="0" err="1">
                <a:solidFill>
                  <a:schemeClr val="accent2">
                    <a:lumMod val="60000"/>
                    <a:lumOff val="40000"/>
                  </a:schemeClr>
                </a:solidFill>
              </a:rPr>
              <a:t>Vector_character</a:t>
            </a:r>
            <a:r>
              <a:rPr lang="es-PE" sz="1600" dirty="0">
                <a:solidFill>
                  <a:schemeClr val="accent2">
                    <a:lumMod val="60000"/>
                    <a:lumOff val="40000"/>
                  </a:schemeClr>
                </a:solidFill>
              </a:rPr>
              <a:t>,</a:t>
            </a:r>
          </a:p>
        </p:txBody>
      </p:sp>
      <p:sp>
        <p:nvSpPr>
          <p:cNvPr id="7" name="Google Shape;838;p41">
            <a:extLst>
              <a:ext uri="{FF2B5EF4-FFF2-40B4-BE49-F238E27FC236}">
                <a16:creationId xmlns:a16="http://schemas.microsoft.com/office/drawing/2014/main" id="{E3F96801-1000-3197-5B96-14659281DEEF}"/>
              </a:ext>
            </a:extLst>
          </p:cNvPr>
          <p:cNvSpPr txBox="1"/>
          <p:nvPr/>
        </p:nvSpPr>
        <p:spPr>
          <a:xfrm>
            <a:off x="5940862" y="694248"/>
            <a:ext cx="2590870" cy="368435"/>
          </a:xfrm>
          <a:prstGeom prst="rect">
            <a:avLst/>
          </a:prstGeom>
          <a:solidFill>
            <a:srgbClr val="2E32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PE" dirty="0">
                <a:solidFill>
                  <a:schemeClr val="accent6"/>
                </a:solidFill>
                <a:latin typeface="Fira Code"/>
                <a:ea typeface="Fira Code"/>
                <a:cs typeface="Fira Code"/>
                <a:sym typeface="Fira Code"/>
              </a:rPr>
              <a:t># </a:t>
            </a:r>
            <a:r>
              <a:rPr lang="en" dirty="0">
                <a:solidFill>
                  <a:schemeClr val="accent6"/>
                </a:solidFill>
                <a:latin typeface="Fira Code"/>
                <a:ea typeface="Fira Code"/>
                <a:cs typeface="Fira Code"/>
                <a:sym typeface="Fira Code"/>
              </a:rPr>
              <a:t>Creamos el objeto</a:t>
            </a:r>
            <a:endParaRPr dirty="0">
              <a:solidFill>
                <a:schemeClr val="accent6"/>
              </a:solidFill>
              <a:latin typeface="Fira Code"/>
              <a:ea typeface="Fira Code"/>
              <a:cs typeface="Fira Code"/>
              <a:sym typeface="Fira Code"/>
            </a:endParaRPr>
          </a:p>
        </p:txBody>
      </p:sp>
      <p:sp>
        <p:nvSpPr>
          <p:cNvPr id="14" name="Google Shape;838;p41">
            <a:extLst>
              <a:ext uri="{FF2B5EF4-FFF2-40B4-BE49-F238E27FC236}">
                <a16:creationId xmlns:a16="http://schemas.microsoft.com/office/drawing/2014/main" id="{B5F9C179-B244-982D-04A5-13486D2ADA25}"/>
              </a:ext>
            </a:extLst>
          </p:cNvPr>
          <p:cNvSpPr txBox="1"/>
          <p:nvPr/>
        </p:nvSpPr>
        <p:spPr>
          <a:xfrm>
            <a:off x="5940862" y="2023383"/>
            <a:ext cx="2590870" cy="368435"/>
          </a:xfrm>
          <a:prstGeom prst="rect">
            <a:avLst/>
          </a:prstGeom>
          <a:solidFill>
            <a:srgbClr val="2E32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accent6"/>
                </a:solidFill>
                <a:latin typeface="Fira Code"/>
                <a:ea typeface="Fira Code"/>
                <a:cs typeface="Fira Code"/>
                <a:sym typeface="Fira Code"/>
              </a:rPr>
              <a:t># Lo “llamamos”</a:t>
            </a:r>
            <a:endParaRPr dirty="0">
              <a:solidFill>
                <a:schemeClr val="accent6"/>
              </a:solidFill>
              <a:latin typeface="Fira Code"/>
              <a:ea typeface="Fira Code"/>
              <a:cs typeface="Fira Code"/>
              <a:sym typeface="Fira Code"/>
            </a:endParaRPr>
          </a:p>
        </p:txBody>
      </p:sp>
      <p:sp>
        <p:nvSpPr>
          <p:cNvPr id="8" name="Google Shape;472;p28">
            <a:extLst>
              <a:ext uri="{FF2B5EF4-FFF2-40B4-BE49-F238E27FC236}">
                <a16:creationId xmlns:a16="http://schemas.microsoft.com/office/drawing/2014/main" id="{F2887D85-6C05-72FF-C1DF-7E20F7614E98}"/>
              </a:ext>
            </a:extLst>
          </p:cNvPr>
          <p:cNvSpPr txBox="1">
            <a:spLocks/>
          </p:cNvSpPr>
          <p:nvPr/>
        </p:nvSpPr>
        <p:spPr>
          <a:xfrm>
            <a:off x="3484162" y="1327526"/>
            <a:ext cx="6969600" cy="29209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1400"/>
              <a:buFont typeface="Fira Code"/>
              <a:buChar char="∗"/>
              <a:defRPr sz="1000" b="0" i="0" u="none" strike="noStrike" cap="none">
                <a:solidFill>
                  <a:schemeClr val="dk2"/>
                </a:solidFill>
                <a:latin typeface="Fira Code"/>
                <a:ea typeface="Fira Code"/>
                <a:cs typeface="Fira Code"/>
                <a:sym typeface="Fira Code"/>
              </a:defRPr>
            </a:lvl1pPr>
            <a:lvl2pPr marL="914400" marR="0" lvl="1"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2pPr>
            <a:lvl3pPr marL="1371600" marR="0" lvl="2"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3pPr>
            <a:lvl4pPr marL="1828800" marR="0" lvl="3"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4pPr>
            <a:lvl5pPr marL="2286000" marR="0" lvl="4"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5pPr>
            <a:lvl6pPr marL="2743200" marR="0" lvl="5"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6pPr>
            <a:lvl7pPr marL="3200400" marR="0" lvl="6"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7pPr>
            <a:lvl8pPr marL="3657600" marR="0" lvl="7"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8pPr>
            <a:lvl9pPr marL="4114800" marR="0" lvl="8"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9pPr>
          </a:lstStyle>
          <a:p>
            <a:pPr marL="0" indent="0">
              <a:buNone/>
            </a:pPr>
            <a:r>
              <a:rPr lang="es-PE" sz="1600" dirty="0" err="1">
                <a:solidFill>
                  <a:srgbClr val="CBE67A"/>
                </a:solidFill>
              </a:rPr>
              <a:t>Vector_logical</a:t>
            </a:r>
            <a:r>
              <a:rPr lang="es-PE" sz="1600" dirty="0">
                <a:solidFill>
                  <a:srgbClr val="CBE67A"/>
                </a:solidFill>
              </a:rPr>
              <a:t>)</a:t>
            </a:r>
          </a:p>
        </p:txBody>
      </p:sp>
    </p:spTree>
    <p:extLst>
      <p:ext uri="{BB962C8B-B14F-4D97-AF65-F5344CB8AC3E}">
        <p14:creationId xmlns:p14="http://schemas.microsoft.com/office/powerpoint/2010/main" val="949278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0" name="Rectángulo 9">
            <a:extLst>
              <a:ext uri="{FF2B5EF4-FFF2-40B4-BE49-F238E27FC236}">
                <a16:creationId xmlns:a16="http://schemas.microsoft.com/office/drawing/2014/main" id="{7B37350C-0A80-B8A8-E074-7DAE27C9C8FB}"/>
              </a:ext>
            </a:extLst>
          </p:cNvPr>
          <p:cNvSpPr/>
          <p:nvPr/>
        </p:nvSpPr>
        <p:spPr>
          <a:xfrm>
            <a:off x="68502" y="65315"/>
            <a:ext cx="9006998" cy="4980215"/>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sz="1800"/>
          </a:p>
        </p:txBody>
      </p:sp>
      <p:pic>
        <p:nvPicPr>
          <p:cNvPr id="12" name="Picture 2" descr="Oducal">
            <a:extLst>
              <a:ext uri="{FF2B5EF4-FFF2-40B4-BE49-F238E27FC236}">
                <a16:creationId xmlns:a16="http://schemas.microsoft.com/office/drawing/2014/main" id="{9BE6264C-2742-5EFF-F420-3FFA63E6C964}"/>
              </a:ext>
            </a:extLst>
          </p:cNvPr>
          <p:cNvPicPr>
            <a:picLocks noChangeAspect="1" noChangeArrowheads="1"/>
          </p:cNvPicPr>
          <p:nvPr/>
        </p:nvPicPr>
        <p:blipFill>
          <a:blip r:embed="rId3">
            <a:alphaModFix amt="20000"/>
            <a:extLst>
              <a:ext uri="{28A0092B-C50C-407E-A947-70E740481C1C}">
                <a14:useLocalDpi xmlns:a14="http://schemas.microsoft.com/office/drawing/2010/main" val="0"/>
              </a:ext>
            </a:extLst>
          </a:blip>
          <a:srcRect/>
          <a:stretch>
            <a:fillRect/>
          </a:stretch>
        </p:blipFill>
        <p:spPr bwMode="auto">
          <a:xfrm>
            <a:off x="7501419" y="4351867"/>
            <a:ext cx="1642581" cy="791633"/>
          </a:xfrm>
          <a:prstGeom prst="rect">
            <a:avLst/>
          </a:prstGeom>
          <a:noFill/>
          <a:extLst>
            <a:ext uri="{909E8E84-426E-40DD-AFC4-6F175D3DCCD1}">
              <a14:hiddenFill xmlns:a14="http://schemas.microsoft.com/office/drawing/2010/main">
                <a:solidFill>
                  <a:srgbClr val="FFFFFF"/>
                </a:solidFill>
              </a14:hiddenFill>
            </a:ext>
          </a:extLst>
        </p:spPr>
      </p:pic>
      <p:sp>
        <p:nvSpPr>
          <p:cNvPr id="13" name="CuadroTexto 12">
            <a:extLst>
              <a:ext uri="{FF2B5EF4-FFF2-40B4-BE49-F238E27FC236}">
                <a16:creationId xmlns:a16="http://schemas.microsoft.com/office/drawing/2014/main" id="{A0F5D40B-C0B1-582D-D862-0DB70C7AC1DD}"/>
              </a:ext>
            </a:extLst>
          </p:cNvPr>
          <p:cNvSpPr txBox="1"/>
          <p:nvPr/>
        </p:nvSpPr>
        <p:spPr>
          <a:xfrm>
            <a:off x="332015" y="221064"/>
            <a:ext cx="1797287" cy="523220"/>
          </a:xfrm>
          <a:prstGeom prst="rect">
            <a:avLst/>
          </a:prstGeom>
          <a:noFill/>
        </p:spPr>
        <p:txBody>
          <a:bodyPr wrap="none" rtlCol="0">
            <a:spAutoFit/>
          </a:bodyPr>
          <a:lstStyle/>
          <a:p>
            <a:r>
              <a:rPr lang="es-PE" sz="2800" b="1" u="sng" dirty="0">
                <a:solidFill>
                  <a:srgbClr val="002060"/>
                </a:solidFill>
                <a:latin typeface="Calibri" panose="020F0502020204030204" pitchFamily="34" charset="0"/>
                <a:cs typeface="Calibri" panose="020F0502020204030204" pitchFamily="34" charset="0"/>
              </a:rPr>
              <a:t>Los Índices</a:t>
            </a:r>
          </a:p>
        </p:txBody>
      </p:sp>
      <p:sp>
        <p:nvSpPr>
          <p:cNvPr id="4" name="CuadroTexto 3">
            <a:extLst>
              <a:ext uri="{FF2B5EF4-FFF2-40B4-BE49-F238E27FC236}">
                <a16:creationId xmlns:a16="http://schemas.microsoft.com/office/drawing/2014/main" id="{99FDC61D-D107-6810-684E-01D3C8F975D9}"/>
              </a:ext>
            </a:extLst>
          </p:cNvPr>
          <p:cNvSpPr txBox="1"/>
          <p:nvPr/>
        </p:nvSpPr>
        <p:spPr>
          <a:xfrm>
            <a:off x="332015" y="900033"/>
            <a:ext cx="5289852" cy="2816156"/>
          </a:xfrm>
          <a:prstGeom prst="rect">
            <a:avLst/>
          </a:prstGeom>
          <a:noFill/>
        </p:spPr>
        <p:txBody>
          <a:bodyPr wrap="square">
            <a:spAutoFit/>
          </a:bodyPr>
          <a:lstStyle/>
          <a:p>
            <a:pPr marL="285750" indent="-285750">
              <a:spcAft>
                <a:spcPts val="600"/>
              </a:spcAft>
              <a:buFont typeface="Wingdings" panose="05000000000000000000" pitchFamily="2" charset="2"/>
              <a:buChar char="q"/>
            </a:pPr>
            <a:r>
              <a:rPr lang="es-ES" sz="1800" dirty="0">
                <a:solidFill>
                  <a:srgbClr val="002060"/>
                </a:solidFill>
                <a:latin typeface="Calibri" panose="020F0502020204030204" pitchFamily="34" charset="0"/>
                <a:cs typeface="Calibri" panose="020F0502020204030204" pitchFamily="34" charset="0"/>
              </a:rPr>
              <a:t>Usar índices para obtener subconjuntos es el procedimiento más universal en R, pues funciona para todas las estructuras de datos.</a:t>
            </a:r>
          </a:p>
          <a:p>
            <a:pPr marL="285750" indent="-285750">
              <a:spcAft>
                <a:spcPts val="600"/>
              </a:spcAft>
              <a:buFont typeface="Wingdings" panose="05000000000000000000" pitchFamily="2" charset="2"/>
              <a:buChar char="q"/>
            </a:pPr>
            <a:r>
              <a:rPr lang="es-ES" sz="1800" dirty="0">
                <a:solidFill>
                  <a:srgbClr val="002060"/>
                </a:solidFill>
                <a:latin typeface="Calibri" panose="020F0502020204030204" pitchFamily="34" charset="0"/>
                <a:cs typeface="Calibri" panose="020F0502020204030204" pitchFamily="34" charset="0"/>
              </a:rPr>
              <a:t>Un índice en R representa una posición.</a:t>
            </a:r>
          </a:p>
          <a:p>
            <a:pPr marL="285750" indent="-285750">
              <a:spcAft>
                <a:spcPts val="600"/>
              </a:spcAft>
              <a:buFont typeface="Wingdings" panose="05000000000000000000" pitchFamily="2" charset="2"/>
              <a:buChar char="q"/>
            </a:pPr>
            <a:r>
              <a:rPr lang="es-ES" sz="1800" dirty="0">
                <a:solidFill>
                  <a:srgbClr val="002060"/>
                </a:solidFill>
                <a:latin typeface="Calibri" panose="020F0502020204030204" pitchFamily="34" charset="0"/>
                <a:cs typeface="Calibri" panose="020F0502020204030204" pitchFamily="34" charset="0"/>
              </a:rPr>
              <a:t>Cuando usamos índices le pedimos a R que extraiga de una estructura los datos que se encuentran en una o varias posiciones específicas dentro de ella</a:t>
            </a:r>
          </a:p>
          <a:p>
            <a:pPr marL="285750" indent="-285750">
              <a:spcAft>
                <a:spcPts val="600"/>
              </a:spcAft>
              <a:buFont typeface="Wingdings" panose="05000000000000000000" pitchFamily="2" charset="2"/>
              <a:buChar char="q"/>
            </a:pPr>
            <a:r>
              <a:rPr lang="es-ES" sz="1800" dirty="0">
                <a:solidFill>
                  <a:srgbClr val="002060"/>
                </a:solidFill>
                <a:latin typeface="Calibri" panose="020F0502020204030204" pitchFamily="34" charset="0"/>
                <a:cs typeface="Calibri" panose="020F0502020204030204" pitchFamily="34" charset="0"/>
              </a:rPr>
              <a:t>Podemos usar los [] o el símbolo $ (con este último el elemento extraído siempre será una columna)</a:t>
            </a:r>
            <a:endParaRPr lang="es-PE" sz="1800" dirty="0">
              <a:solidFill>
                <a:srgbClr val="002060"/>
              </a:solidFill>
              <a:latin typeface="Calibri" panose="020F0502020204030204" pitchFamily="34" charset="0"/>
              <a:cs typeface="Calibri" panose="020F0502020204030204" pitchFamily="34" charset="0"/>
            </a:endParaRPr>
          </a:p>
        </p:txBody>
      </p:sp>
      <p:pic>
        <p:nvPicPr>
          <p:cNvPr id="2" name="Picture 2" descr="3 Datos: tipos y estructuras | Exploración, manipulación y visualización de  datos con tidyverse">
            <a:extLst>
              <a:ext uri="{FF2B5EF4-FFF2-40B4-BE49-F238E27FC236}">
                <a16:creationId xmlns:a16="http://schemas.microsoft.com/office/drawing/2014/main" id="{38AB80F7-B4CD-69FC-6114-515119C7356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4390" t="28355" r="5165" b="38430"/>
          <a:stretch/>
        </p:blipFill>
        <p:spPr bwMode="auto">
          <a:xfrm>
            <a:off x="6007365" y="1308753"/>
            <a:ext cx="2358284" cy="2057400"/>
          </a:xfrm>
          <a:prstGeom prst="rect">
            <a:avLst/>
          </a:prstGeom>
          <a:noFill/>
          <a:extLst>
            <a:ext uri="{909E8E84-426E-40DD-AFC4-6F175D3DCCD1}">
              <a14:hiddenFill xmlns:a14="http://schemas.microsoft.com/office/drawing/2010/main">
                <a:solidFill>
                  <a:srgbClr val="FFFFFF"/>
                </a:solidFill>
              </a14:hiddenFill>
            </a:ext>
          </a:extLst>
        </p:spPr>
      </p:pic>
      <p:sp>
        <p:nvSpPr>
          <p:cNvPr id="3" name="Elipse 2">
            <a:extLst>
              <a:ext uri="{FF2B5EF4-FFF2-40B4-BE49-F238E27FC236}">
                <a16:creationId xmlns:a16="http://schemas.microsoft.com/office/drawing/2014/main" id="{CD3A0E9D-6D3A-F38A-A322-B7FD3EE686E4}"/>
              </a:ext>
            </a:extLst>
          </p:cNvPr>
          <p:cNvSpPr/>
          <p:nvPr/>
        </p:nvSpPr>
        <p:spPr>
          <a:xfrm>
            <a:off x="6647979" y="2365169"/>
            <a:ext cx="853440" cy="486400"/>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6" name="CuadroTexto 5">
            <a:extLst>
              <a:ext uri="{FF2B5EF4-FFF2-40B4-BE49-F238E27FC236}">
                <a16:creationId xmlns:a16="http://schemas.microsoft.com/office/drawing/2014/main" id="{B0946C63-8795-53CD-AB85-A1E507DFEFA2}"/>
              </a:ext>
            </a:extLst>
          </p:cNvPr>
          <p:cNvSpPr txBox="1"/>
          <p:nvPr/>
        </p:nvSpPr>
        <p:spPr>
          <a:xfrm>
            <a:off x="5826760" y="3397760"/>
            <a:ext cx="2611119" cy="954107"/>
          </a:xfrm>
          <a:prstGeom prst="rect">
            <a:avLst/>
          </a:prstGeom>
          <a:noFill/>
        </p:spPr>
        <p:txBody>
          <a:bodyPr wrap="square">
            <a:spAutoFit/>
          </a:bodyPr>
          <a:lstStyle/>
          <a:p>
            <a:r>
              <a:rPr lang="es-ES" sz="2800" dirty="0">
                <a:solidFill>
                  <a:srgbClr val="002060"/>
                </a:solidFill>
                <a:latin typeface="Calibri" panose="020F0502020204030204" pitchFamily="34" charset="0"/>
                <a:cs typeface="Calibri" panose="020F0502020204030204" pitchFamily="34" charset="0"/>
              </a:rPr>
              <a:t>Ubicación: dataframe[3,2]</a:t>
            </a:r>
            <a:endParaRPr lang="es-PE" sz="2800" dirty="0"/>
          </a:p>
        </p:txBody>
      </p:sp>
    </p:spTree>
    <p:extLst>
      <p:ext uri="{BB962C8B-B14F-4D97-AF65-F5344CB8AC3E}">
        <p14:creationId xmlns:p14="http://schemas.microsoft.com/office/powerpoint/2010/main" val="42129997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70"/>
        <p:cNvGrpSpPr/>
        <p:nvPr/>
      </p:nvGrpSpPr>
      <p:grpSpPr>
        <a:xfrm>
          <a:off x="0" y="0"/>
          <a:ext cx="0" cy="0"/>
          <a:chOff x="0" y="0"/>
          <a:chExt cx="0" cy="0"/>
        </a:xfrm>
      </p:grpSpPr>
      <p:sp>
        <p:nvSpPr>
          <p:cNvPr id="473" name="Google Shape;473;p28"/>
          <p:cNvSpPr txBox="1">
            <a:spLocks noGrp="1"/>
          </p:cNvSpPr>
          <p:nvPr>
            <p:ph type="subTitle" idx="4294967295"/>
          </p:nvPr>
        </p:nvSpPr>
        <p:spPr>
          <a:xfrm>
            <a:off x="291511" y="4694675"/>
            <a:ext cx="7333744" cy="357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PE" dirty="0">
                <a:solidFill>
                  <a:schemeClr val="accent3"/>
                </a:solidFill>
              </a:rPr>
              <a:t>Creando un dataframe a partir de vectores</a:t>
            </a:r>
            <a:endParaRPr sz="1400" dirty="0">
              <a:solidFill>
                <a:schemeClr val="accent3"/>
              </a:solidFill>
            </a:endParaRPr>
          </a:p>
        </p:txBody>
      </p:sp>
      <p:sp>
        <p:nvSpPr>
          <p:cNvPr id="474" name="Google Shape;474;p28"/>
          <p:cNvSpPr txBox="1">
            <a:spLocks noGrp="1"/>
          </p:cNvSpPr>
          <p:nvPr>
            <p:ph type="subTitle" idx="4294967295"/>
          </p:nvPr>
        </p:nvSpPr>
        <p:spPr>
          <a:xfrm>
            <a:off x="-5975" y="91525"/>
            <a:ext cx="4572000" cy="357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400" dirty="0">
                <a:solidFill>
                  <a:schemeClr val="accent3"/>
                </a:solidFill>
              </a:rPr>
              <a:t>mi_codigo.R</a:t>
            </a:r>
            <a:endParaRPr sz="1400" dirty="0">
              <a:solidFill>
                <a:schemeClr val="accent3"/>
              </a:solidFill>
            </a:endParaRPr>
          </a:p>
        </p:txBody>
      </p:sp>
      <p:pic>
        <p:nvPicPr>
          <p:cNvPr id="15" name="Picture 2" descr="Oducal">
            <a:extLst>
              <a:ext uri="{FF2B5EF4-FFF2-40B4-BE49-F238E27FC236}">
                <a16:creationId xmlns:a16="http://schemas.microsoft.com/office/drawing/2014/main" id="{8D7F27A0-AC85-3DB6-44A0-500E34DB633D}"/>
              </a:ext>
            </a:extLst>
          </p:cNvPr>
          <p:cNvPicPr>
            <a:picLocks noChangeAspect="1" noChangeArrowheads="1"/>
          </p:cNvPicPr>
          <p:nvPr/>
        </p:nvPicPr>
        <p:blipFill>
          <a:blip r:embed="rId3">
            <a:alphaModFix/>
            <a:extLst>
              <a:ext uri="{28A0092B-C50C-407E-A947-70E740481C1C}">
                <a14:useLocalDpi xmlns:a14="http://schemas.microsoft.com/office/drawing/2010/main" val="0"/>
              </a:ext>
            </a:extLst>
          </a:blip>
          <a:srcRect/>
          <a:stretch>
            <a:fillRect/>
          </a:stretch>
        </p:blipFill>
        <p:spPr bwMode="auto">
          <a:xfrm>
            <a:off x="7675728" y="4504265"/>
            <a:ext cx="1459805" cy="703545"/>
          </a:xfrm>
          <a:prstGeom prst="rect">
            <a:avLst/>
          </a:prstGeom>
          <a:noFill/>
          <a:extLst>
            <a:ext uri="{909E8E84-426E-40DD-AFC4-6F175D3DCCD1}">
              <a14:hiddenFill xmlns:a14="http://schemas.microsoft.com/office/drawing/2010/main">
                <a:solidFill>
                  <a:srgbClr val="FFFFFF"/>
                </a:solidFill>
              </a14:hiddenFill>
            </a:ext>
          </a:extLst>
        </p:spPr>
      </p:pic>
      <p:sp>
        <p:nvSpPr>
          <p:cNvPr id="3" name="Google Shape;472;p28">
            <a:extLst>
              <a:ext uri="{FF2B5EF4-FFF2-40B4-BE49-F238E27FC236}">
                <a16:creationId xmlns:a16="http://schemas.microsoft.com/office/drawing/2014/main" id="{0454CB38-114E-185A-3A11-2A13CCD31B73}"/>
              </a:ext>
            </a:extLst>
          </p:cNvPr>
          <p:cNvSpPr txBox="1">
            <a:spLocks/>
          </p:cNvSpPr>
          <p:nvPr/>
        </p:nvSpPr>
        <p:spPr>
          <a:xfrm>
            <a:off x="1081225" y="694248"/>
            <a:ext cx="6969600" cy="29209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1400"/>
              <a:buFont typeface="Fira Code"/>
              <a:buChar char="∗"/>
              <a:defRPr sz="1000" b="0" i="0" u="none" strike="noStrike" cap="none">
                <a:solidFill>
                  <a:schemeClr val="dk2"/>
                </a:solidFill>
                <a:latin typeface="Fira Code"/>
                <a:ea typeface="Fira Code"/>
                <a:cs typeface="Fira Code"/>
                <a:sym typeface="Fira Code"/>
              </a:defRPr>
            </a:lvl1pPr>
            <a:lvl2pPr marL="914400" marR="0" lvl="1"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2pPr>
            <a:lvl3pPr marL="1371600" marR="0" lvl="2"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3pPr>
            <a:lvl4pPr marL="1828800" marR="0" lvl="3"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4pPr>
            <a:lvl5pPr marL="2286000" marR="0" lvl="4"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5pPr>
            <a:lvl6pPr marL="2743200" marR="0" lvl="5"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6pPr>
            <a:lvl7pPr marL="3200400" marR="0" lvl="6"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7pPr>
            <a:lvl8pPr marL="3657600" marR="0" lvl="7"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8pPr>
            <a:lvl9pPr marL="4114800" marR="0" lvl="8"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9pPr>
          </a:lstStyle>
          <a:p>
            <a:pPr marL="0" indent="0">
              <a:buFont typeface="Fira Code"/>
              <a:buNone/>
            </a:pPr>
            <a:r>
              <a:rPr lang="es-PE" sz="1600" dirty="0">
                <a:solidFill>
                  <a:schemeClr val="accent2">
                    <a:lumMod val="60000"/>
                    <a:lumOff val="40000"/>
                  </a:schemeClr>
                </a:solidFill>
              </a:rPr>
              <a:t>mi_df[3,2]</a:t>
            </a:r>
          </a:p>
        </p:txBody>
      </p:sp>
      <p:sp>
        <p:nvSpPr>
          <p:cNvPr id="7" name="Google Shape;838;p41">
            <a:extLst>
              <a:ext uri="{FF2B5EF4-FFF2-40B4-BE49-F238E27FC236}">
                <a16:creationId xmlns:a16="http://schemas.microsoft.com/office/drawing/2014/main" id="{E3F96801-1000-3197-5B96-14659281DEEF}"/>
              </a:ext>
            </a:extLst>
          </p:cNvPr>
          <p:cNvSpPr txBox="1"/>
          <p:nvPr/>
        </p:nvSpPr>
        <p:spPr>
          <a:xfrm>
            <a:off x="2784487" y="656078"/>
            <a:ext cx="5682179" cy="549575"/>
          </a:xfrm>
          <a:prstGeom prst="rect">
            <a:avLst/>
          </a:prstGeom>
          <a:solidFill>
            <a:srgbClr val="2E32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PE" dirty="0">
                <a:solidFill>
                  <a:schemeClr val="accent6"/>
                </a:solidFill>
                <a:latin typeface="Fira Code"/>
                <a:ea typeface="Fira Code"/>
                <a:cs typeface="Fira Code"/>
                <a:sym typeface="Fira Code"/>
              </a:rPr>
              <a:t># </a:t>
            </a:r>
            <a:r>
              <a:rPr lang="en" dirty="0">
                <a:solidFill>
                  <a:schemeClr val="accent6"/>
                </a:solidFill>
                <a:latin typeface="Fira Code"/>
                <a:ea typeface="Fira Code"/>
                <a:cs typeface="Fira Code"/>
                <a:sym typeface="Fira Code"/>
              </a:rPr>
              <a:t>Muestrame el elemento que está en la ubicación: FILA 3, COLUMNA 2</a:t>
            </a:r>
            <a:endParaRPr dirty="0">
              <a:solidFill>
                <a:schemeClr val="accent6"/>
              </a:solidFill>
              <a:latin typeface="Fira Code"/>
              <a:ea typeface="Fira Code"/>
              <a:cs typeface="Fira Code"/>
              <a:sym typeface="Fira Code"/>
            </a:endParaRPr>
          </a:p>
        </p:txBody>
      </p:sp>
    </p:spTree>
    <p:extLst>
      <p:ext uri="{BB962C8B-B14F-4D97-AF65-F5344CB8AC3E}">
        <p14:creationId xmlns:p14="http://schemas.microsoft.com/office/powerpoint/2010/main" val="1342988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0" name="Rectángulo 9">
            <a:extLst>
              <a:ext uri="{FF2B5EF4-FFF2-40B4-BE49-F238E27FC236}">
                <a16:creationId xmlns:a16="http://schemas.microsoft.com/office/drawing/2014/main" id="{7B37350C-0A80-B8A8-E074-7DAE27C9C8FB}"/>
              </a:ext>
            </a:extLst>
          </p:cNvPr>
          <p:cNvSpPr/>
          <p:nvPr/>
        </p:nvSpPr>
        <p:spPr>
          <a:xfrm>
            <a:off x="68502" y="65315"/>
            <a:ext cx="9006998" cy="4980215"/>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sz="1800"/>
          </a:p>
        </p:txBody>
      </p:sp>
      <p:pic>
        <p:nvPicPr>
          <p:cNvPr id="12" name="Picture 2" descr="Oducal">
            <a:extLst>
              <a:ext uri="{FF2B5EF4-FFF2-40B4-BE49-F238E27FC236}">
                <a16:creationId xmlns:a16="http://schemas.microsoft.com/office/drawing/2014/main" id="{9BE6264C-2742-5EFF-F420-3FFA63E6C964}"/>
              </a:ext>
            </a:extLst>
          </p:cNvPr>
          <p:cNvPicPr>
            <a:picLocks noChangeAspect="1" noChangeArrowheads="1"/>
          </p:cNvPicPr>
          <p:nvPr/>
        </p:nvPicPr>
        <p:blipFill>
          <a:blip r:embed="rId3">
            <a:alphaModFix amt="20000"/>
            <a:extLst>
              <a:ext uri="{28A0092B-C50C-407E-A947-70E740481C1C}">
                <a14:useLocalDpi xmlns:a14="http://schemas.microsoft.com/office/drawing/2010/main" val="0"/>
              </a:ext>
            </a:extLst>
          </a:blip>
          <a:srcRect/>
          <a:stretch>
            <a:fillRect/>
          </a:stretch>
        </p:blipFill>
        <p:spPr bwMode="auto">
          <a:xfrm>
            <a:off x="7501419" y="4351867"/>
            <a:ext cx="1642581" cy="791633"/>
          </a:xfrm>
          <a:prstGeom prst="rect">
            <a:avLst/>
          </a:prstGeom>
          <a:noFill/>
          <a:extLst>
            <a:ext uri="{909E8E84-426E-40DD-AFC4-6F175D3DCCD1}">
              <a14:hiddenFill xmlns:a14="http://schemas.microsoft.com/office/drawing/2010/main">
                <a:solidFill>
                  <a:srgbClr val="FFFFFF"/>
                </a:solidFill>
              </a14:hiddenFill>
            </a:ext>
          </a:extLst>
        </p:spPr>
      </p:pic>
      <p:sp>
        <p:nvSpPr>
          <p:cNvPr id="13" name="CuadroTexto 12">
            <a:extLst>
              <a:ext uri="{FF2B5EF4-FFF2-40B4-BE49-F238E27FC236}">
                <a16:creationId xmlns:a16="http://schemas.microsoft.com/office/drawing/2014/main" id="{A0F5D40B-C0B1-582D-D862-0DB70C7AC1DD}"/>
              </a:ext>
            </a:extLst>
          </p:cNvPr>
          <p:cNvSpPr txBox="1"/>
          <p:nvPr/>
        </p:nvSpPr>
        <p:spPr>
          <a:xfrm>
            <a:off x="332015" y="221064"/>
            <a:ext cx="3228769" cy="523220"/>
          </a:xfrm>
          <a:prstGeom prst="rect">
            <a:avLst/>
          </a:prstGeom>
          <a:noFill/>
        </p:spPr>
        <p:txBody>
          <a:bodyPr wrap="none" rtlCol="0">
            <a:spAutoFit/>
          </a:bodyPr>
          <a:lstStyle/>
          <a:p>
            <a:r>
              <a:rPr lang="es-PE" sz="2800" b="1" u="sng" dirty="0">
                <a:solidFill>
                  <a:srgbClr val="002060"/>
                </a:solidFill>
                <a:latin typeface="Calibri" panose="020F0502020204030204" pitchFamily="34" charset="0"/>
                <a:cs typeface="Calibri" panose="020F0502020204030204" pitchFamily="34" charset="0"/>
              </a:rPr>
              <a:t>Los paquetes en el R</a:t>
            </a:r>
          </a:p>
        </p:txBody>
      </p:sp>
      <p:sp>
        <p:nvSpPr>
          <p:cNvPr id="4" name="CuadroTexto 3">
            <a:extLst>
              <a:ext uri="{FF2B5EF4-FFF2-40B4-BE49-F238E27FC236}">
                <a16:creationId xmlns:a16="http://schemas.microsoft.com/office/drawing/2014/main" id="{99FDC61D-D107-6810-684E-01D3C8F975D9}"/>
              </a:ext>
            </a:extLst>
          </p:cNvPr>
          <p:cNvSpPr txBox="1"/>
          <p:nvPr/>
        </p:nvSpPr>
        <p:spPr>
          <a:xfrm>
            <a:off x="332015" y="900033"/>
            <a:ext cx="5289852" cy="3647152"/>
          </a:xfrm>
          <a:prstGeom prst="rect">
            <a:avLst/>
          </a:prstGeom>
          <a:noFill/>
        </p:spPr>
        <p:txBody>
          <a:bodyPr wrap="square">
            <a:spAutoFit/>
          </a:bodyPr>
          <a:lstStyle/>
          <a:p>
            <a:pPr marL="285750" indent="-285750">
              <a:spcAft>
                <a:spcPts val="600"/>
              </a:spcAft>
              <a:buFont typeface="Wingdings" panose="05000000000000000000" pitchFamily="2" charset="2"/>
              <a:buChar char="q"/>
            </a:pPr>
            <a:r>
              <a:rPr lang="es-ES" sz="1800" dirty="0">
                <a:solidFill>
                  <a:srgbClr val="002060"/>
                </a:solidFill>
                <a:latin typeface="Calibri" panose="020F0502020204030204" pitchFamily="34" charset="0"/>
                <a:cs typeface="Calibri" panose="020F0502020204030204" pitchFamily="34" charset="0"/>
              </a:rPr>
              <a:t>En R, los paquetes son colecciones de funciones, conjuntos de datos y documentación relacionada que amplían las capacidades del lenguaje base. </a:t>
            </a:r>
          </a:p>
          <a:p>
            <a:pPr marL="285750" indent="-285750">
              <a:spcAft>
                <a:spcPts val="600"/>
              </a:spcAft>
              <a:buFont typeface="Wingdings" panose="05000000000000000000" pitchFamily="2" charset="2"/>
              <a:buChar char="q"/>
            </a:pPr>
            <a:r>
              <a:rPr lang="es-ES" sz="1800" dirty="0">
                <a:solidFill>
                  <a:srgbClr val="002060"/>
                </a:solidFill>
                <a:latin typeface="Calibri" panose="020F0502020204030204" pitchFamily="34" charset="0"/>
                <a:cs typeface="Calibri" panose="020F0502020204030204" pitchFamily="34" charset="0"/>
              </a:rPr>
              <a:t>Son herramientas creadas por la comunidad para resolver tareas específicas o simplificar ciertos procesos, permitiendo a los usuarios beneficiarse de soluciones previamente desarrolladas y compartidas.</a:t>
            </a:r>
          </a:p>
          <a:p>
            <a:pPr marL="285750" indent="-285750">
              <a:spcAft>
                <a:spcPts val="600"/>
              </a:spcAft>
              <a:buFont typeface="Wingdings" panose="05000000000000000000" pitchFamily="2" charset="2"/>
              <a:buChar char="q"/>
            </a:pPr>
            <a:r>
              <a:rPr lang="es-ES" sz="1800" dirty="0">
                <a:solidFill>
                  <a:srgbClr val="002060"/>
                </a:solidFill>
                <a:latin typeface="Calibri" panose="020F0502020204030204" pitchFamily="34" charset="0"/>
                <a:cs typeface="Calibri" panose="020F0502020204030204" pitchFamily="34" charset="0"/>
              </a:rPr>
              <a:t>Para instalar un paquete debemos colocar install.packages(“nombredelpaquete”).</a:t>
            </a:r>
          </a:p>
          <a:p>
            <a:pPr marL="285750" indent="-285750">
              <a:spcAft>
                <a:spcPts val="600"/>
              </a:spcAft>
              <a:buFont typeface="Wingdings" panose="05000000000000000000" pitchFamily="2" charset="2"/>
              <a:buChar char="q"/>
            </a:pPr>
            <a:r>
              <a:rPr lang="es-ES" sz="1800" dirty="0">
                <a:solidFill>
                  <a:srgbClr val="002060"/>
                </a:solidFill>
                <a:latin typeface="Calibri" panose="020F0502020204030204" pitchFamily="34" charset="0"/>
                <a:cs typeface="Calibri" panose="020F0502020204030204" pitchFamily="34" charset="0"/>
              </a:rPr>
              <a:t>Para abrir un paquete y utilizar sus funciones debemos colocar library(nombredelpaquete).</a:t>
            </a:r>
            <a:endParaRPr lang="es-PE" sz="1800" dirty="0">
              <a:solidFill>
                <a:srgbClr val="002060"/>
              </a:solidFill>
              <a:latin typeface="Calibri" panose="020F0502020204030204" pitchFamily="34" charset="0"/>
              <a:cs typeface="Calibri" panose="020F0502020204030204" pitchFamily="34" charset="0"/>
            </a:endParaRPr>
          </a:p>
        </p:txBody>
      </p:sp>
      <p:pic>
        <p:nvPicPr>
          <p:cNvPr id="14338" name="Picture 2" descr="Taller de Introducción a R">
            <a:extLst>
              <a:ext uri="{FF2B5EF4-FFF2-40B4-BE49-F238E27FC236}">
                <a16:creationId xmlns:a16="http://schemas.microsoft.com/office/drawing/2014/main" id="{EAA8EEBE-CBB7-5E62-C6BE-F09D88DC0AD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80417" y="744284"/>
            <a:ext cx="3231568" cy="31241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85035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0" name="Rectángulo 9">
            <a:extLst>
              <a:ext uri="{FF2B5EF4-FFF2-40B4-BE49-F238E27FC236}">
                <a16:creationId xmlns:a16="http://schemas.microsoft.com/office/drawing/2014/main" id="{7B37350C-0A80-B8A8-E074-7DAE27C9C8FB}"/>
              </a:ext>
            </a:extLst>
          </p:cNvPr>
          <p:cNvSpPr/>
          <p:nvPr/>
        </p:nvSpPr>
        <p:spPr>
          <a:xfrm>
            <a:off x="68502" y="65315"/>
            <a:ext cx="9006998" cy="4980215"/>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sz="1800"/>
          </a:p>
        </p:txBody>
      </p:sp>
      <p:pic>
        <p:nvPicPr>
          <p:cNvPr id="12" name="Picture 2" descr="Oducal">
            <a:extLst>
              <a:ext uri="{FF2B5EF4-FFF2-40B4-BE49-F238E27FC236}">
                <a16:creationId xmlns:a16="http://schemas.microsoft.com/office/drawing/2014/main" id="{9BE6264C-2742-5EFF-F420-3FFA63E6C964}"/>
              </a:ext>
            </a:extLst>
          </p:cNvPr>
          <p:cNvPicPr>
            <a:picLocks noChangeAspect="1" noChangeArrowheads="1"/>
          </p:cNvPicPr>
          <p:nvPr/>
        </p:nvPicPr>
        <p:blipFill>
          <a:blip r:embed="rId3">
            <a:alphaModFix amt="20000"/>
            <a:extLst>
              <a:ext uri="{28A0092B-C50C-407E-A947-70E740481C1C}">
                <a14:useLocalDpi xmlns:a14="http://schemas.microsoft.com/office/drawing/2010/main" val="0"/>
              </a:ext>
            </a:extLst>
          </a:blip>
          <a:srcRect/>
          <a:stretch>
            <a:fillRect/>
          </a:stretch>
        </p:blipFill>
        <p:spPr bwMode="auto">
          <a:xfrm>
            <a:off x="7501419" y="4351867"/>
            <a:ext cx="1642581" cy="791633"/>
          </a:xfrm>
          <a:prstGeom prst="rect">
            <a:avLst/>
          </a:prstGeom>
          <a:noFill/>
          <a:extLst>
            <a:ext uri="{909E8E84-426E-40DD-AFC4-6F175D3DCCD1}">
              <a14:hiddenFill xmlns:a14="http://schemas.microsoft.com/office/drawing/2010/main">
                <a:solidFill>
                  <a:srgbClr val="FFFFFF"/>
                </a:solidFill>
              </a14:hiddenFill>
            </a:ext>
          </a:extLst>
        </p:spPr>
      </p:pic>
      <p:sp>
        <p:nvSpPr>
          <p:cNvPr id="13" name="CuadroTexto 12">
            <a:extLst>
              <a:ext uri="{FF2B5EF4-FFF2-40B4-BE49-F238E27FC236}">
                <a16:creationId xmlns:a16="http://schemas.microsoft.com/office/drawing/2014/main" id="{A0F5D40B-C0B1-582D-D862-0DB70C7AC1DD}"/>
              </a:ext>
            </a:extLst>
          </p:cNvPr>
          <p:cNvSpPr txBox="1"/>
          <p:nvPr/>
        </p:nvSpPr>
        <p:spPr>
          <a:xfrm>
            <a:off x="332015" y="221064"/>
            <a:ext cx="6200736" cy="523220"/>
          </a:xfrm>
          <a:prstGeom prst="rect">
            <a:avLst/>
          </a:prstGeom>
          <a:noFill/>
        </p:spPr>
        <p:txBody>
          <a:bodyPr wrap="none" rtlCol="0">
            <a:spAutoFit/>
          </a:bodyPr>
          <a:lstStyle/>
          <a:p>
            <a:r>
              <a:rPr lang="es-PE" sz="2800" b="1" u="sng" dirty="0">
                <a:solidFill>
                  <a:srgbClr val="002060"/>
                </a:solidFill>
                <a:latin typeface="Calibri" panose="020F0502020204030204" pitchFamily="34" charset="0"/>
                <a:cs typeface="Calibri" panose="020F0502020204030204" pitchFamily="34" charset="0"/>
              </a:rPr>
              <a:t>¿Por qué un lenguaje de programación?</a:t>
            </a:r>
          </a:p>
        </p:txBody>
      </p:sp>
      <p:sp>
        <p:nvSpPr>
          <p:cNvPr id="2" name="CuadroTexto 1">
            <a:extLst>
              <a:ext uri="{FF2B5EF4-FFF2-40B4-BE49-F238E27FC236}">
                <a16:creationId xmlns:a16="http://schemas.microsoft.com/office/drawing/2014/main" id="{C66998C8-7A9C-9649-C158-BF194D033257}"/>
              </a:ext>
            </a:extLst>
          </p:cNvPr>
          <p:cNvSpPr txBox="1"/>
          <p:nvPr/>
        </p:nvSpPr>
        <p:spPr>
          <a:xfrm>
            <a:off x="332015" y="839893"/>
            <a:ext cx="5506598" cy="3785652"/>
          </a:xfrm>
          <a:prstGeom prst="rect">
            <a:avLst/>
          </a:prstGeom>
          <a:noFill/>
        </p:spPr>
        <p:txBody>
          <a:bodyPr wrap="square" rtlCol="0">
            <a:spAutoFit/>
          </a:bodyPr>
          <a:lstStyle/>
          <a:p>
            <a:pPr marL="285750" indent="-285750" algn="just">
              <a:buFont typeface="Wingdings" panose="05000000000000000000" pitchFamily="2" charset="2"/>
              <a:buChar char="q"/>
            </a:pPr>
            <a:r>
              <a:rPr lang="es-ES" sz="2400" b="0" i="0" dirty="0">
                <a:solidFill>
                  <a:srgbClr val="002060"/>
                </a:solidFill>
                <a:effectLst/>
                <a:latin typeface="Söhne"/>
              </a:rPr>
              <a:t>Un lenguaje de programación, como R, es una forma de comunicarnos con la computadora para decirle qué queremos que haga, usando un conjunto de reglas y comandos específicos. </a:t>
            </a:r>
          </a:p>
          <a:p>
            <a:pPr marL="285750" indent="-285750" algn="just">
              <a:buFont typeface="Wingdings" panose="05000000000000000000" pitchFamily="2" charset="2"/>
              <a:buChar char="q"/>
            </a:pPr>
            <a:endParaRPr lang="es-ES" sz="2400" b="0" i="0" dirty="0">
              <a:solidFill>
                <a:srgbClr val="002060"/>
              </a:solidFill>
              <a:effectLst/>
              <a:latin typeface="Söhne"/>
            </a:endParaRPr>
          </a:p>
          <a:p>
            <a:pPr marL="285750" indent="-285750" algn="just">
              <a:buFont typeface="Wingdings" panose="05000000000000000000" pitchFamily="2" charset="2"/>
              <a:buChar char="q"/>
            </a:pPr>
            <a:r>
              <a:rPr lang="es-ES" sz="2400" b="0" i="0" dirty="0">
                <a:solidFill>
                  <a:srgbClr val="002060"/>
                </a:solidFill>
                <a:effectLst/>
                <a:latin typeface="Söhne"/>
              </a:rPr>
              <a:t>Es como un idioma que la computadora entiende y que nos permite realizar tareas, análisis o crear programas.</a:t>
            </a:r>
            <a:endParaRPr lang="es-PE" sz="1800" dirty="0">
              <a:solidFill>
                <a:srgbClr val="002060"/>
              </a:solidFill>
              <a:latin typeface="Calibri" panose="020F0502020204030204" pitchFamily="34" charset="0"/>
              <a:cs typeface="Calibri" panose="020F0502020204030204" pitchFamily="34" charset="0"/>
            </a:endParaRPr>
          </a:p>
        </p:txBody>
      </p:sp>
      <p:pic>
        <p:nvPicPr>
          <p:cNvPr id="1028" name="Picture 4" descr="Aburrido marzo cantidad hola robot Poesía Interpretación Recomendación">
            <a:extLst>
              <a:ext uri="{FF2B5EF4-FFF2-40B4-BE49-F238E27FC236}">
                <a16:creationId xmlns:a16="http://schemas.microsoft.com/office/drawing/2014/main" id="{D9EBB9C1-CEE9-A841-C0E2-ADAFC751F39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3973" t="13322" r="28272" b="9697"/>
          <a:stretch/>
        </p:blipFill>
        <p:spPr bwMode="auto">
          <a:xfrm>
            <a:off x="6065136" y="1076960"/>
            <a:ext cx="2783841" cy="31089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816253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pic>
        <p:nvPicPr>
          <p:cNvPr id="2050" name="Picture 2" descr="Navaja Suiza Swiss Champ Rojo VICTORINOX | falabella.com">
            <a:extLst>
              <a:ext uri="{FF2B5EF4-FFF2-40B4-BE49-F238E27FC236}">
                <a16:creationId xmlns:a16="http://schemas.microsoft.com/office/drawing/2014/main" id="{52984678-CE31-D606-469E-F854582B94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68167" y="1605643"/>
            <a:ext cx="2879271" cy="2879271"/>
          </a:xfrm>
          <a:prstGeom prst="rect">
            <a:avLst/>
          </a:prstGeom>
          <a:noFill/>
          <a:extLst>
            <a:ext uri="{909E8E84-426E-40DD-AFC4-6F175D3DCCD1}">
              <a14:hiddenFill xmlns:a14="http://schemas.microsoft.com/office/drawing/2010/main">
                <a:solidFill>
                  <a:srgbClr val="FFFFFF"/>
                </a:solidFill>
              </a14:hiddenFill>
            </a:ext>
          </a:extLst>
        </p:spPr>
      </p:pic>
      <p:sp>
        <p:nvSpPr>
          <p:cNvPr id="10" name="Rectángulo 9">
            <a:extLst>
              <a:ext uri="{FF2B5EF4-FFF2-40B4-BE49-F238E27FC236}">
                <a16:creationId xmlns:a16="http://schemas.microsoft.com/office/drawing/2014/main" id="{7B37350C-0A80-B8A8-E074-7DAE27C9C8FB}"/>
              </a:ext>
            </a:extLst>
          </p:cNvPr>
          <p:cNvSpPr/>
          <p:nvPr/>
        </p:nvSpPr>
        <p:spPr>
          <a:xfrm>
            <a:off x="68502" y="65315"/>
            <a:ext cx="9006998" cy="4980215"/>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sz="1800"/>
          </a:p>
        </p:txBody>
      </p:sp>
      <p:pic>
        <p:nvPicPr>
          <p:cNvPr id="12" name="Picture 2" descr="Oducal">
            <a:extLst>
              <a:ext uri="{FF2B5EF4-FFF2-40B4-BE49-F238E27FC236}">
                <a16:creationId xmlns:a16="http://schemas.microsoft.com/office/drawing/2014/main" id="{9BE6264C-2742-5EFF-F420-3FFA63E6C964}"/>
              </a:ext>
            </a:extLst>
          </p:cNvPr>
          <p:cNvPicPr>
            <a:picLocks noChangeAspect="1" noChangeArrowheads="1"/>
          </p:cNvPicPr>
          <p:nvPr/>
        </p:nvPicPr>
        <p:blipFill>
          <a:blip r:embed="rId4">
            <a:alphaModFix amt="20000"/>
            <a:extLst>
              <a:ext uri="{28A0092B-C50C-407E-A947-70E740481C1C}">
                <a14:useLocalDpi xmlns:a14="http://schemas.microsoft.com/office/drawing/2010/main" val="0"/>
              </a:ext>
            </a:extLst>
          </a:blip>
          <a:srcRect/>
          <a:stretch>
            <a:fillRect/>
          </a:stretch>
        </p:blipFill>
        <p:spPr bwMode="auto">
          <a:xfrm>
            <a:off x="7501419" y="4351867"/>
            <a:ext cx="1642581" cy="791633"/>
          </a:xfrm>
          <a:prstGeom prst="rect">
            <a:avLst/>
          </a:prstGeom>
          <a:noFill/>
          <a:extLst>
            <a:ext uri="{909E8E84-426E-40DD-AFC4-6F175D3DCCD1}">
              <a14:hiddenFill xmlns:a14="http://schemas.microsoft.com/office/drawing/2010/main">
                <a:solidFill>
                  <a:srgbClr val="FFFFFF"/>
                </a:solidFill>
              </a14:hiddenFill>
            </a:ext>
          </a:extLst>
        </p:spPr>
      </p:pic>
      <p:sp>
        <p:nvSpPr>
          <p:cNvPr id="13" name="CuadroTexto 12">
            <a:extLst>
              <a:ext uri="{FF2B5EF4-FFF2-40B4-BE49-F238E27FC236}">
                <a16:creationId xmlns:a16="http://schemas.microsoft.com/office/drawing/2014/main" id="{A0F5D40B-C0B1-582D-D862-0DB70C7AC1DD}"/>
              </a:ext>
            </a:extLst>
          </p:cNvPr>
          <p:cNvSpPr txBox="1"/>
          <p:nvPr/>
        </p:nvSpPr>
        <p:spPr>
          <a:xfrm>
            <a:off x="332015" y="221064"/>
            <a:ext cx="2012089" cy="523220"/>
          </a:xfrm>
          <a:prstGeom prst="rect">
            <a:avLst/>
          </a:prstGeom>
          <a:noFill/>
        </p:spPr>
        <p:txBody>
          <a:bodyPr wrap="none" rtlCol="0">
            <a:spAutoFit/>
          </a:bodyPr>
          <a:lstStyle/>
          <a:p>
            <a:r>
              <a:rPr lang="es-PE" sz="2800" b="1" u="sng" dirty="0">
                <a:solidFill>
                  <a:srgbClr val="002060"/>
                </a:solidFill>
                <a:latin typeface="Calibri" panose="020F0502020204030204" pitchFamily="34" charset="0"/>
                <a:cs typeface="Calibri" panose="020F0502020204030204" pitchFamily="34" charset="0"/>
              </a:rPr>
              <a:t>Importación</a:t>
            </a:r>
          </a:p>
        </p:txBody>
      </p:sp>
      <p:sp>
        <p:nvSpPr>
          <p:cNvPr id="4" name="CuadroTexto 3">
            <a:extLst>
              <a:ext uri="{FF2B5EF4-FFF2-40B4-BE49-F238E27FC236}">
                <a16:creationId xmlns:a16="http://schemas.microsoft.com/office/drawing/2014/main" id="{99FDC61D-D107-6810-684E-01D3C8F975D9}"/>
              </a:ext>
            </a:extLst>
          </p:cNvPr>
          <p:cNvSpPr txBox="1"/>
          <p:nvPr/>
        </p:nvSpPr>
        <p:spPr>
          <a:xfrm>
            <a:off x="332015" y="900033"/>
            <a:ext cx="5289852" cy="3724096"/>
          </a:xfrm>
          <a:prstGeom prst="rect">
            <a:avLst/>
          </a:prstGeom>
          <a:noFill/>
        </p:spPr>
        <p:txBody>
          <a:bodyPr wrap="square">
            <a:spAutoFit/>
          </a:bodyPr>
          <a:lstStyle/>
          <a:p>
            <a:pPr marL="285750" indent="-285750">
              <a:spcAft>
                <a:spcPts val="600"/>
              </a:spcAft>
              <a:buFont typeface="Wingdings" panose="05000000000000000000" pitchFamily="2" charset="2"/>
              <a:buChar char="q"/>
            </a:pPr>
            <a:r>
              <a:rPr lang="es-ES" sz="1800" dirty="0">
                <a:solidFill>
                  <a:srgbClr val="002060"/>
                </a:solidFill>
                <a:latin typeface="Calibri" panose="020F0502020204030204" pitchFamily="34" charset="0"/>
                <a:cs typeface="Calibri" panose="020F0502020204030204" pitchFamily="34" charset="0"/>
              </a:rPr>
              <a:t>Importar en R se refiere al proceso de cargar datos externos, provenientes de archivos como CSV, Excel, SPSS, entre otros, hacia el entorno de R para su análisis y manipulación. </a:t>
            </a:r>
          </a:p>
          <a:p>
            <a:pPr>
              <a:spcAft>
                <a:spcPts val="600"/>
              </a:spcAft>
            </a:pPr>
            <a:endParaRPr lang="es-ES" sz="1800" dirty="0">
              <a:solidFill>
                <a:srgbClr val="002060"/>
              </a:solidFill>
              <a:latin typeface="Calibri" panose="020F0502020204030204" pitchFamily="34" charset="0"/>
              <a:cs typeface="Calibri" panose="020F0502020204030204" pitchFamily="34" charset="0"/>
            </a:endParaRPr>
          </a:p>
          <a:p>
            <a:pPr marL="285750" indent="-285750">
              <a:spcAft>
                <a:spcPts val="600"/>
              </a:spcAft>
              <a:buFont typeface="Wingdings" panose="05000000000000000000" pitchFamily="2" charset="2"/>
              <a:buChar char="q"/>
            </a:pPr>
            <a:r>
              <a:rPr lang="es-ES" sz="1800" dirty="0">
                <a:solidFill>
                  <a:srgbClr val="002060"/>
                </a:solidFill>
                <a:latin typeface="Calibri" panose="020F0502020204030204" pitchFamily="34" charset="0"/>
                <a:cs typeface="Calibri" panose="020F0502020204030204" pitchFamily="34" charset="0"/>
              </a:rPr>
              <a:t>Al importar, se convierten estos datos en estructuras reconocibles por R, como data frames o tibbles, permitiendo a los usuarios trabajar con ellos utilizando las funciones y herramientas del lenguaje.</a:t>
            </a:r>
          </a:p>
          <a:p>
            <a:pPr marL="285750" indent="-285750">
              <a:spcAft>
                <a:spcPts val="600"/>
              </a:spcAft>
              <a:buFont typeface="Wingdings" panose="05000000000000000000" pitchFamily="2" charset="2"/>
              <a:buChar char="q"/>
            </a:pPr>
            <a:endParaRPr lang="es-ES" sz="1800" dirty="0">
              <a:solidFill>
                <a:srgbClr val="002060"/>
              </a:solidFill>
              <a:latin typeface="Calibri" panose="020F0502020204030204" pitchFamily="34" charset="0"/>
              <a:cs typeface="Calibri" panose="020F0502020204030204" pitchFamily="34" charset="0"/>
            </a:endParaRPr>
          </a:p>
          <a:p>
            <a:pPr marL="285750" indent="-285750">
              <a:spcAft>
                <a:spcPts val="600"/>
              </a:spcAft>
              <a:buFont typeface="Wingdings" panose="05000000000000000000" pitchFamily="2" charset="2"/>
              <a:buChar char="q"/>
            </a:pPr>
            <a:r>
              <a:rPr lang="es-ES" sz="1800" dirty="0">
                <a:solidFill>
                  <a:srgbClr val="002060"/>
                </a:solidFill>
                <a:latin typeface="Calibri" panose="020F0502020204030204" pitchFamily="34" charset="0"/>
                <a:cs typeface="Calibri" panose="020F0502020204030204" pitchFamily="34" charset="0"/>
              </a:rPr>
              <a:t>Una de las librerías más usadas en `rio`</a:t>
            </a:r>
            <a:endParaRPr lang="es-PE" sz="1800" dirty="0">
              <a:solidFill>
                <a:srgbClr val="002060"/>
              </a:solidFill>
              <a:latin typeface="Calibri" panose="020F0502020204030204" pitchFamily="34" charset="0"/>
              <a:cs typeface="Calibri" panose="020F0502020204030204" pitchFamily="34" charset="0"/>
            </a:endParaRPr>
          </a:p>
        </p:txBody>
      </p:sp>
      <p:pic>
        <p:nvPicPr>
          <p:cNvPr id="19458" name="Picture 2" descr="README">
            <a:extLst>
              <a:ext uri="{FF2B5EF4-FFF2-40B4-BE49-F238E27FC236}">
                <a16:creationId xmlns:a16="http://schemas.microsoft.com/office/drawing/2014/main" id="{53ED42B2-76F6-EF90-EB5F-A9989B593E6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07803" y="482674"/>
            <a:ext cx="1201298" cy="13774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74318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70"/>
        <p:cNvGrpSpPr/>
        <p:nvPr/>
      </p:nvGrpSpPr>
      <p:grpSpPr>
        <a:xfrm>
          <a:off x="0" y="0"/>
          <a:ext cx="0" cy="0"/>
          <a:chOff x="0" y="0"/>
          <a:chExt cx="0" cy="0"/>
        </a:xfrm>
      </p:grpSpPr>
      <p:sp>
        <p:nvSpPr>
          <p:cNvPr id="473" name="Google Shape;473;p28"/>
          <p:cNvSpPr txBox="1">
            <a:spLocks noGrp="1"/>
          </p:cNvSpPr>
          <p:nvPr>
            <p:ph type="subTitle" idx="4294967295"/>
          </p:nvPr>
        </p:nvSpPr>
        <p:spPr>
          <a:xfrm>
            <a:off x="291511" y="4694675"/>
            <a:ext cx="8022172" cy="357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PE" dirty="0">
                <a:solidFill>
                  <a:schemeClr val="accent3"/>
                </a:solidFill>
              </a:rPr>
              <a:t>Creando un dataframe a partir de vectores</a:t>
            </a:r>
            <a:endParaRPr sz="1400" dirty="0">
              <a:solidFill>
                <a:schemeClr val="accent3"/>
              </a:solidFill>
            </a:endParaRPr>
          </a:p>
        </p:txBody>
      </p:sp>
      <p:sp>
        <p:nvSpPr>
          <p:cNvPr id="474" name="Google Shape;474;p28"/>
          <p:cNvSpPr txBox="1">
            <a:spLocks noGrp="1"/>
          </p:cNvSpPr>
          <p:nvPr>
            <p:ph type="subTitle" idx="4294967295"/>
          </p:nvPr>
        </p:nvSpPr>
        <p:spPr>
          <a:xfrm>
            <a:off x="-5975" y="91525"/>
            <a:ext cx="4572000" cy="357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400" dirty="0">
                <a:solidFill>
                  <a:schemeClr val="accent3"/>
                </a:solidFill>
              </a:rPr>
              <a:t>mi_codigo.R</a:t>
            </a:r>
            <a:endParaRPr sz="1400" dirty="0">
              <a:solidFill>
                <a:schemeClr val="accent3"/>
              </a:solidFill>
            </a:endParaRPr>
          </a:p>
        </p:txBody>
      </p:sp>
      <p:pic>
        <p:nvPicPr>
          <p:cNvPr id="15" name="Picture 2" descr="Oducal">
            <a:extLst>
              <a:ext uri="{FF2B5EF4-FFF2-40B4-BE49-F238E27FC236}">
                <a16:creationId xmlns:a16="http://schemas.microsoft.com/office/drawing/2014/main" id="{8D7F27A0-AC85-3DB6-44A0-500E34DB633D}"/>
              </a:ext>
            </a:extLst>
          </p:cNvPr>
          <p:cNvPicPr>
            <a:picLocks noChangeAspect="1" noChangeArrowheads="1"/>
          </p:cNvPicPr>
          <p:nvPr/>
        </p:nvPicPr>
        <p:blipFill>
          <a:blip r:embed="rId3">
            <a:alphaModFix/>
            <a:extLst>
              <a:ext uri="{28A0092B-C50C-407E-A947-70E740481C1C}">
                <a14:useLocalDpi xmlns:a14="http://schemas.microsoft.com/office/drawing/2010/main" val="0"/>
              </a:ext>
            </a:extLst>
          </a:blip>
          <a:srcRect/>
          <a:stretch>
            <a:fillRect/>
          </a:stretch>
        </p:blipFill>
        <p:spPr bwMode="auto">
          <a:xfrm>
            <a:off x="7675728" y="4504265"/>
            <a:ext cx="1459805" cy="703545"/>
          </a:xfrm>
          <a:prstGeom prst="rect">
            <a:avLst/>
          </a:prstGeom>
          <a:noFill/>
          <a:extLst>
            <a:ext uri="{909E8E84-426E-40DD-AFC4-6F175D3DCCD1}">
              <a14:hiddenFill xmlns:a14="http://schemas.microsoft.com/office/drawing/2010/main">
                <a:solidFill>
                  <a:srgbClr val="FFFFFF"/>
                </a:solidFill>
              </a14:hiddenFill>
            </a:ext>
          </a:extLst>
        </p:spPr>
      </p:pic>
      <p:sp>
        <p:nvSpPr>
          <p:cNvPr id="3" name="Google Shape;472;p28">
            <a:extLst>
              <a:ext uri="{FF2B5EF4-FFF2-40B4-BE49-F238E27FC236}">
                <a16:creationId xmlns:a16="http://schemas.microsoft.com/office/drawing/2014/main" id="{0454CB38-114E-185A-3A11-2A13CCD31B73}"/>
              </a:ext>
            </a:extLst>
          </p:cNvPr>
          <p:cNvSpPr txBox="1">
            <a:spLocks/>
          </p:cNvSpPr>
          <p:nvPr/>
        </p:nvSpPr>
        <p:spPr>
          <a:xfrm>
            <a:off x="1081225" y="992275"/>
            <a:ext cx="6969600" cy="29209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1400"/>
              <a:buFont typeface="Fira Code"/>
              <a:buChar char="∗"/>
              <a:defRPr sz="1000" b="0" i="0" u="none" strike="noStrike" cap="none">
                <a:solidFill>
                  <a:schemeClr val="dk2"/>
                </a:solidFill>
                <a:latin typeface="Fira Code"/>
                <a:ea typeface="Fira Code"/>
                <a:cs typeface="Fira Code"/>
                <a:sym typeface="Fira Code"/>
              </a:defRPr>
            </a:lvl1pPr>
            <a:lvl2pPr marL="914400" marR="0" lvl="1"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2pPr>
            <a:lvl3pPr marL="1371600" marR="0" lvl="2"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3pPr>
            <a:lvl4pPr marL="1828800" marR="0" lvl="3"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4pPr>
            <a:lvl5pPr marL="2286000" marR="0" lvl="4"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5pPr>
            <a:lvl6pPr marL="2743200" marR="0" lvl="5"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6pPr>
            <a:lvl7pPr marL="3200400" marR="0" lvl="6"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7pPr>
            <a:lvl8pPr marL="3657600" marR="0" lvl="7"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8pPr>
            <a:lvl9pPr marL="4114800" marR="0" lvl="8"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9pPr>
          </a:lstStyle>
          <a:p>
            <a:pPr marL="0" indent="0">
              <a:buFont typeface="Fira Code"/>
              <a:buNone/>
            </a:pPr>
            <a:r>
              <a:rPr lang="es-PE" sz="1600" dirty="0" err="1">
                <a:solidFill>
                  <a:schemeClr val="accent2">
                    <a:lumMod val="60000"/>
                    <a:lumOff val="40000"/>
                  </a:schemeClr>
                </a:solidFill>
              </a:rPr>
              <a:t>library</a:t>
            </a:r>
            <a:r>
              <a:rPr lang="es-PE" sz="1600" dirty="0">
                <a:solidFill>
                  <a:schemeClr val="accent2">
                    <a:lumMod val="60000"/>
                    <a:lumOff val="40000"/>
                  </a:schemeClr>
                </a:solidFill>
              </a:rPr>
              <a:t>(rio)</a:t>
            </a:r>
          </a:p>
        </p:txBody>
      </p:sp>
      <p:sp>
        <p:nvSpPr>
          <p:cNvPr id="7" name="Google Shape;838;p41">
            <a:extLst>
              <a:ext uri="{FF2B5EF4-FFF2-40B4-BE49-F238E27FC236}">
                <a16:creationId xmlns:a16="http://schemas.microsoft.com/office/drawing/2014/main" id="{E3F96801-1000-3197-5B96-14659281DEEF}"/>
              </a:ext>
            </a:extLst>
          </p:cNvPr>
          <p:cNvSpPr txBox="1"/>
          <p:nvPr/>
        </p:nvSpPr>
        <p:spPr>
          <a:xfrm>
            <a:off x="4409440" y="992275"/>
            <a:ext cx="4572000" cy="125325"/>
          </a:xfrm>
          <a:prstGeom prst="rect">
            <a:avLst/>
          </a:prstGeom>
          <a:solidFill>
            <a:srgbClr val="2E32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PE" dirty="0">
                <a:solidFill>
                  <a:schemeClr val="accent6"/>
                </a:solidFill>
                <a:latin typeface="Fira Code"/>
                <a:ea typeface="Fira Code"/>
                <a:cs typeface="Fira Code"/>
                <a:sym typeface="Fira Code"/>
              </a:rPr>
              <a:t># </a:t>
            </a:r>
            <a:r>
              <a:rPr lang="en" dirty="0">
                <a:solidFill>
                  <a:schemeClr val="accent6"/>
                </a:solidFill>
                <a:latin typeface="Fira Code"/>
                <a:ea typeface="Fira Code"/>
                <a:cs typeface="Fira Code"/>
                <a:sym typeface="Fira Code"/>
              </a:rPr>
              <a:t>Abrimos el paquetev</a:t>
            </a:r>
            <a:endParaRPr dirty="0">
              <a:solidFill>
                <a:schemeClr val="accent6"/>
              </a:solidFill>
              <a:latin typeface="Fira Code"/>
              <a:ea typeface="Fira Code"/>
              <a:cs typeface="Fira Code"/>
              <a:sym typeface="Fira Code"/>
            </a:endParaRPr>
          </a:p>
        </p:txBody>
      </p:sp>
      <p:sp>
        <p:nvSpPr>
          <p:cNvPr id="2" name="Google Shape;472;p28">
            <a:extLst>
              <a:ext uri="{FF2B5EF4-FFF2-40B4-BE49-F238E27FC236}">
                <a16:creationId xmlns:a16="http://schemas.microsoft.com/office/drawing/2014/main" id="{AE99DE39-7579-FC2D-AFE6-81C49EC26515}"/>
              </a:ext>
            </a:extLst>
          </p:cNvPr>
          <p:cNvSpPr txBox="1">
            <a:spLocks/>
          </p:cNvSpPr>
          <p:nvPr/>
        </p:nvSpPr>
        <p:spPr>
          <a:xfrm>
            <a:off x="1081225" y="707355"/>
            <a:ext cx="6969600" cy="29209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1400"/>
              <a:buFont typeface="Fira Code"/>
              <a:buChar char="∗"/>
              <a:defRPr sz="1000" b="0" i="0" u="none" strike="noStrike" cap="none">
                <a:solidFill>
                  <a:schemeClr val="dk2"/>
                </a:solidFill>
                <a:latin typeface="Fira Code"/>
                <a:ea typeface="Fira Code"/>
                <a:cs typeface="Fira Code"/>
                <a:sym typeface="Fira Code"/>
              </a:defRPr>
            </a:lvl1pPr>
            <a:lvl2pPr marL="914400" marR="0" lvl="1"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2pPr>
            <a:lvl3pPr marL="1371600" marR="0" lvl="2"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3pPr>
            <a:lvl4pPr marL="1828800" marR="0" lvl="3"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4pPr>
            <a:lvl5pPr marL="2286000" marR="0" lvl="4"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5pPr>
            <a:lvl6pPr marL="2743200" marR="0" lvl="5"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6pPr>
            <a:lvl7pPr marL="3200400" marR="0" lvl="6"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7pPr>
            <a:lvl8pPr marL="3657600" marR="0" lvl="7"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8pPr>
            <a:lvl9pPr marL="4114800" marR="0" lvl="8"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9pPr>
          </a:lstStyle>
          <a:p>
            <a:pPr marL="0" indent="0">
              <a:buFont typeface="Fira Code"/>
              <a:buNone/>
            </a:pPr>
            <a:r>
              <a:rPr lang="es-PE" sz="1600" dirty="0" err="1">
                <a:solidFill>
                  <a:schemeClr val="accent2">
                    <a:lumMod val="60000"/>
                    <a:lumOff val="40000"/>
                  </a:schemeClr>
                </a:solidFill>
              </a:rPr>
              <a:t>install.packages</a:t>
            </a:r>
            <a:r>
              <a:rPr lang="es-PE" sz="1600" dirty="0">
                <a:solidFill>
                  <a:schemeClr val="accent2">
                    <a:lumMod val="60000"/>
                    <a:lumOff val="40000"/>
                  </a:schemeClr>
                </a:solidFill>
              </a:rPr>
              <a:t>(“rio”)</a:t>
            </a:r>
          </a:p>
        </p:txBody>
      </p:sp>
      <p:sp>
        <p:nvSpPr>
          <p:cNvPr id="4" name="Google Shape;838;p41">
            <a:extLst>
              <a:ext uri="{FF2B5EF4-FFF2-40B4-BE49-F238E27FC236}">
                <a16:creationId xmlns:a16="http://schemas.microsoft.com/office/drawing/2014/main" id="{BD55F612-1421-472C-6F63-C2B3906177B4}"/>
              </a:ext>
            </a:extLst>
          </p:cNvPr>
          <p:cNvSpPr txBox="1"/>
          <p:nvPr/>
        </p:nvSpPr>
        <p:spPr>
          <a:xfrm>
            <a:off x="4409440" y="748801"/>
            <a:ext cx="4572000" cy="125325"/>
          </a:xfrm>
          <a:prstGeom prst="rect">
            <a:avLst/>
          </a:prstGeom>
          <a:solidFill>
            <a:srgbClr val="2E32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PE" dirty="0">
                <a:solidFill>
                  <a:schemeClr val="accent6"/>
                </a:solidFill>
                <a:latin typeface="Fira Code"/>
                <a:ea typeface="Fira Code"/>
                <a:cs typeface="Fira Code"/>
                <a:sym typeface="Fira Code"/>
              </a:rPr>
              <a:t># </a:t>
            </a:r>
            <a:r>
              <a:rPr lang="en" dirty="0">
                <a:solidFill>
                  <a:schemeClr val="accent6"/>
                </a:solidFill>
                <a:latin typeface="Fira Code"/>
                <a:ea typeface="Fira Code"/>
                <a:cs typeface="Fira Code"/>
                <a:sym typeface="Fira Code"/>
              </a:rPr>
              <a:t>Instalamos el paquete</a:t>
            </a:r>
            <a:endParaRPr dirty="0">
              <a:solidFill>
                <a:schemeClr val="accent6"/>
              </a:solidFill>
              <a:latin typeface="Fira Code"/>
              <a:ea typeface="Fira Code"/>
              <a:cs typeface="Fira Code"/>
              <a:sym typeface="Fira Code"/>
            </a:endParaRPr>
          </a:p>
        </p:txBody>
      </p:sp>
      <p:sp>
        <p:nvSpPr>
          <p:cNvPr id="5" name="Google Shape;838;p41">
            <a:extLst>
              <a:ext uri="{FF2B5EF4-FFF2-40B4-BE49-F238E27FC236}">
                <a16:creationId xmlns:a16="http://schemas.microsoft.com/office/drawing/2014/main" id="{83271C7A-AB40-1029-2484-4E5944938EEE}"/>
              </a:ext>
            </a:extLst>
          </p:cNvPr>
          <p:cNvSpPr txBox="1"/>
          <p:nvPr/>
        </p:nvSpPr>
        <p:spPr>
          <a:xfrm>
            <a:off x="5107626" y="1578764"/>
            <a:ext cx="3873814" cy="125325"/>
          </a:xfrm>
          <a:prstGeom prst="rect">
            <a:avLst/>
          </a:prstGeom>
          <a:solidFill>
            <a:srgbClr val="2E32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PE" dirty="0">
                <a:solidFill>
                  <a:schemeClr val="accent6"/>
                </a:solidFill>
                <a:latin typeface="Fira Code"/>
                <a:ea typeface="Fira Code"/>
                <a:cs typeface="Fira Code"/>
                <a:sym typeface="Fira Code"/>
              </a:rPr>
              <a:t># </a:t>
            </a:r>
            <a:r>
              <a:rPr lang="en" dirty="0">
                <a:solidFill>
                  <a:schemeClr val="accent6"/>
                </a:solidFill>
                <a:latin typeface="Fira Code"/>
                <a:ea typeface="Fira Code"/>
                <a:cs typeface="Fira Code"/>
                <a:sym typeface="Fira Code"/>
              </a:rPr>
              <a:t>Abrimos el archivo con “import”</a:t>
            </a:r>
            <a:endParaRPr dirty="0">
              <a:solidFill>
                <a:schemeClr val="accent6"/>
              </a:solidFill>
              <a:latin typeface="Fira Code"/>
              <a:ea typeface="Fira Code"/>
              <a:cs typeface="Fira Code"/>
              <a:sym typeface="Fira Code"/>
            </a:endParaRPr>
          </a:p>
        </p:txBody>
      </p:sp>
      <p:sp>
        <p:nvSpPr>
          <p:cNvPr id="6" name="Google Shape;472;p28">
            <a:extLst>
              <a:ext uri="{FF2B5EF4-FFF2-40B4-BE49-F238E27FC236}">
                <a16:creationId xmlns:a16="http://schemas.microsoft.com/office/drawing/2014/main" id="{A49AD4BE-62B6-1D7A-2B47-1C4A2DF9A43B}"/>
              </a:ext>
            </a:extLst>
          </p:cNvPr>
          <p:cNvSpPr txBox="1">
            <a:spLocks/>
          </p:cNvSpPr>
          <p:nvPr/>
        </p:nvSpPr>
        <p:spPr>
          <a:xfrm>
            <a:off x="999946" y="1516348"/>
            <a:ext cx="6969600" cy="29209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1400"/>
              <a:buFont typeface="Fira Code"/>
              <a:buChar char="∗"/>
              <a:defRPr sz="1000" b="0" i="0" u="none" strike="noStrike" cap="none">
                <a:solidFill>
                  <a:schemeClr val="dk2"/>
                </a:solidFill>
                <a:latin typeface="Fira Code"/>
                <a:ea typeface="Fira Code"/>
                <a:cs typeface="Fira Code"/>
                <a:sym typeface="Fira Code"/>
              </a:defRPr>
            </a:lvl1pPr>
            <a:lvl2pPr marL="914400" marR="0" lvl="1"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2pPr>
            <a:lvl3pPr marL="1371600" marR="0" lvl="2"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3pPr>
            <a:lvl4pPr marL="1828800" marR="0" lvl="3"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4pPr>
            <a:lvl5pPr marL="2286000" marR="0" lvl="4"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5pPr>
            <a:lvl6pPr marL="2743200" marR="0" lvl="5"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6pPr>
            <a:lvl7pPr marL="3200400" marR="0" lvl="6"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7pPr>
            <a:lvl8pPr marL="3657600" marR="0" lvl="7"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8pPr>
            <a:lvl9pPr marL="4114800" marR="0" lvl="8"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9pPr>
          </a:lstStyle>
          <a:p>
            <a:pPr marL="0" indent="0">
              <a:buFont typeface="Fira Code"/>
              <a:buNone/>
            </a:pPr>
            <a:r>
              <a:rPr lang="es-PE" sz="1600" dirty="0">
                <a:solidFill>
                  <a:schemeClr val="accent2">
                    <a:lumMod val="60000"/>
                    <a:lumOff val="40000"/>
                  </a:schemeClr>
                </a:solidFill>
              </a:rPr>
              <a:t>data&lt;-</a:t>
            </a:r>
            <a:r>
              <a:rPr lang="es-PE" sz="1600" dirty="0" err="1">
                <a:solidFill>
                  <a:schemeClr val="accent2">
                    <a:lumMod val="60000"/>
                    <a:lumOff val="40000"/>
                  </a:schemeClr>
                </a:solidFill>
              </a:rPr>
              <a:t>import</a:t>
            </a:r>
            <a:r>
              <a:rPr lang="es-PE" sz="1600" dirty="0">
                <a:solidFill>
                  <a:schemeClr val="accent2">
                    <a:lumMod val="60000"/>
                    <a:lumOff val="40000"/>
                  </a:schemeClr>
                </a:solidFill>
              </a:rPr>
              <a:t>(“</a:t>
            </a:r>
            <a:r>
              <a:rPr lang="es-PE" sz="1600" dirty="0" err="1">
                <a:solidFill>
                  <a:schemeClr val="accent2">
                    <a:lumMod val="60000"/>
                    <a:lumOff val="40000"/>
                  </a:schemeClr>
                </a:solidFill>
              </a:rPr>
              <a:t>nombredelarchivo</a:t>
            </a:r>
            <a:r>
              <a:rPr lang="es-PE" sz="1600" dirty="0">
                <a:solidFill>
                  <a:schemeClr val="accent2">
                    <a:lumMod val="60000"/>
                    <a:lumOff val="40000"/>
                  </a:schemeClr>
                </a:solidFill>
              </a:rPr>
              <a:t>”)</a:t>
            </a:r>
          </a:p>
        </p:txBody>
      </p:sp>
      <p:sp>
        <p:nvSpPr>
          <p:cNvPr id="8" name="Google Shape;472;p28">
            <a:extLst>
              <a:ext uri="{FF2B5EF4-FFF2-40B4-BE49-F238E27FC236}">
                <a16:creationId xmlns:a16="http://schemas.microsoft.com/office/drawing/2014/main" id="{3A166E13-3F36-D55A-4369-3DB91B153079}"/>
              </a:ext>
            </a:extLst>
          </p:cNvPr>
          <p:cNvSpPr txBox="1">
            <a:spLocks/>
          </p:cNvSpPr>
          <p:nvPr/>
        </p:nvSpPr>
        <p:spPr>
          <a:xfrm>
            <a:off x="999946" y="1998482"/>
            <a:ext cx="6969600" cy="29209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1400"/>
              <a:buFont typeface="Fira Code"/>
              <a:buChar char="∗"/>
              <a:defRPr sz="1000" b="0" i="0" u="none" strike="noStrike" cap="none">
                <a:solidFill>
                  <a:schemeClr val="dk2"/>
                </a:solidFill>
                <a:latin typeface="Fira Code"/>
                <a:ea typeface="Fira Code"/>
                <a:cs typeface="Fira Code"/>
                <a:sym typeface="Fira Code"/>
              </a:defRPr>
            </a:lvl1pPr>
            <a:lvl2pPr marL="914400" marR="0" lvl="1"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2pPr>
            <a:lvl3pPr marL="1371600" marR="0" lvl="2"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3pPr>
            <a:lvl4pPr marL="1828800" marR="0" lvl="3"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4pPr>
            <a:lvl5pPr marL="2286000" marR="0" lvl="4"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5pPr>
            <a:lvl6pPr marL="2743200" marR="0" lvl="5"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6pPr>
            <a:lvl7pPr marL="3200400" marR="0" lvl="6"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7pPr>
            <a:lvl8pPr marL="3657600" marR="0" lvl="7"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8pPr>
            <a:lvl9pPr marL="4114800" marR="0" lvl="8"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9pPr>
          </a:lstStyle>
          <a:p>
            <a:pPr marL="0" indent="0">
              <a:buFont typeface="Fira Code"/>
              <a:buNone/>
            </a:pPr>
            <a:r>
              <a:rPr lang="es-PE" sz="1600" dirty="0">
                <a:solidFill>
                  <a:schemeClr val="accent2">
                    <a:lumMod val="60000"/>
                    <a:lumOff val="40000"/>
                  </a:schemeClr>
                </a:solidFill>
              </a:rPr>
              <a:t>head(data)</a:t>
            </a:r>
          </a:p>
        </p:txBody>
      </p:sp>
      <p:sp>
        <p:nvSpPr>
          <p:cNvPr id="9" name="Google Shape;838;p41">
            <a:extLst>
              <a:ext uri="{FF2B5EF4-FFF2-40B4-BE49-F238E27FC236}">
                <a16:creationId xmlns:a16="http://schemas.microsoft.com/office/drawing/2014/main" id="{F97AE394-11C7-D147-CFF8-58D6F6A8FE5B}"/>
              </a:ext>
            </a:extLst>
          </p:cNvPr>
          <p:cNvSpPr txBox="1"/>
          <p:nvPr/>
        </p:nvSpPr>
        <p:spPr>
          <a:xfrm>
            <a:off x="2456955" y="2086226"/>
            <a:ext cx="4572000" cy="125325"/>
          </a:xfrm>
          <a:prstGeom prst="rect">
            <a:avLst/>
          </a:prstGeom>
          <a:solidFill>
            <a:srgbClr val="2E32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PE" dirty="0">
                <a:solidFill>
                  <a:schemeClr val="accent6"/>
                </a:solidFill>
                <a:latin typeface="Fira Code"/>
                <a:ea typeface="Fira Code"/>
                <a:cs typeface="Fira Code"/>
                <a:sym typeface="Fira Code"/>
              </a:rPr>
              <a:t># </a:t>
            </a:r>
            <a:r>
              <a:rPr lang="en" dirty="0">
                <a:solidFill>
                  <a:schemeClr val="accent6"/>
                </a:solidFill>
                <a:latin typeface="Fira Code"/>
                <a:ea typeface="Fira Code"/>
                <a:cs typeface="Fira Code"/>
                <a:sym typeface="Fira Code"/>
              </a:rPr>
              <a:t>Visualizamos los 10 primeros valores</a:t>
            </a:r>
            <a:endParaRPr dirty="0">
              <a:solidFill>
                <a:schemeClr val="accent6"/>
              </a:solidFill>
              <a:latin typeface="Fira Code"/>
              <a:ea typeface="Fira Code"/>
              <a:cs typeface="Fira Code"/>
              <a:sym typeface="Fira Code"/>
            </a:endParaRPr>
          </a:p>
        </p:txBody>
      </p:sp>
    </p:spTree>
    <p:extLst>
      <p:ext uri="{BB962C8B-B14F-4D97-AF65-F5344CB8AC3E}">
        <p14:creationId xmlns:p14="http://schemas.microsoft.com/office/powerpoint/2010/main" val="424217836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0" name="Rectángulo 9">
            <a:extLst>
              <a:ext uri="{FF2B5EF4-FFF2-40B4-BE49-F238E27FC236}">
                <a16:creationId xmlns:a16="http://schemas.microsoft.com/office/drawing/2014/main" id="{7B37350C-0A80-B8A8-E074-7DAE27C9C8FB}"/>
              </a:ext>
            </a:extLst>
          </p:cNvPr>
          <p:cNvSpPr/>
          <p:nvPr/>
        </p:nvSpPr>
        <p:spPr>
          <a:xfrm>
            <a:off x="68502" y="65315"/>
            <a:ext cx="9006998" cy="4980215"/>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sz="1800"/>
          </a:p>
        </p:txBody>
      </p:sp>
      <p:pic>
        <p:nvPicPr>
          <p:cNvPr id="12" name="Picture 2" descr="Oducal">
            <a:extLst>
              <a:ext uri="{FF2B5EF4-FFF2-40B4-BE49-F238E27FC236}">
                <a16:creationId xmlns:a16="http://schemas.microsoft.com/office/drawing/2014/main" id="{9BE6264C-2742-5EFF-F420-3FFA63E6C964}"/>
              </a:ext>
            </a:extLst>
          </p:cNvPr>
          <p:cNvPicPr>
            <a:picLocks noChangeAspect="1" noChangeArrowheads="1"/>
          </p:cNvPicPr>
          <p:nvPr/>
        </p:nvPicPr>
        <p:blipFill>
          <a:blip r:embed="rId3">
            <a:alphaModFix amt="20000"/>
            <a:extLst>
              <a:ext uri="{28A0092B-C50C-407E-A947-70E740481C1C}">
                <a14:useLocalDpi xmlns:a14="http://schemas.microsoft.com/office/drawing/2010/main" val="0"/>
              </a:ext>
            </a:extLst>
          </a:blip>
          <a:srcRect/>
          <a:stretch>
            <a:fillRect/>
          </a:stretch>
        </p:blipFill>
        <p:spPr bwMode="auto">
          <a:xfrm>
            <a:off x="7501419" y="4351867"/>
            <a:ext cx="1642581" cy="791633"/>
          </a:xfrm>
          <a:prstGeom prst="rect">
            <a:avLst/>
          </a:prstGeom>
          <a:noFill/>
          <a:extLst>
            <a:ext uri="{909E8E84-426E-40DD-AFC4-6F175D3DCCD1}">
              <a14:hiddenFill xmlns:a14="http://schemas.microsoft.com/office/drawing/2010/main">
                <a:solidFill>
                  <a:srgbClr val="FFFFFF"/>
                </a:solidFill>
              </a14:hiddenFill>
            </a:ext>
          </a:extLst>
        </p:spPr>
      </p:pic>
      <p:sp>
        <p:nvSpPr>
          <p:cNvPr id="13" name="CuadroTexto 12">
            <a:extLst>
              <a:ext uri="{FF2B5EF4-FFF2-40B4-BE49-F238E27FC236}">
                <a16:creationId xmlns:a16="http://schemas.microsoft.com/office/drawing/2014/main" id="{A0F5D40B-C0B1-582D-D862-0DB70C7AC1DD}"/>
              </a:ext>
            </a:extLst>
          </p:cNvPr>
          <p:cNvSpPr txBox="1"/>
          <p:nvPr/>
        </p:nvSpPr>
        <p:spPr>
          <a:xfrm>
            <a:off x="332015" y="221064"/>
            <a:ext cx="8599886" cy="523220"/>
          </a:xfrm>
          <a:prstGeom prst="rect">
            <a:avLst/>
          </a:prstGeom>
          <a:noFill/>
        </p:spPr>
        <p:txBody>
          <a:bodyPr wrap="square" rtlCol="0">
            <a:spAutoFit/>
          </a:bodyPr>
          <a:lstStyle/>
          <a:p>
            <a:r>
              <a:rPr lang="es-PE" sz="2800" b="1" u="sng" dirty="0">
                <a:solidFill>
                  <a:srgbClr val="002060"/>
                </a:solidFill>
                <a:latin typeface="Calibri" panose="020F0502020204030204" pitchFamily="34" charset="0"/>
                <a:cs typeface="Calibri" panose="020F0502020204030204" pitchFamily="34" charset="0"/>
              </a:rPr>
              <a:t>Generación de Reportes con R Markdown</a:t>
            </a:r>
          </a:p>
        </p:txBody>
      </p:sp>
      <p:sp>
        <p:nvSpPr>
          <p:cNvPr id="6" name="CuadroTexto 5">
            <a:extLst>
              <a:ext uri="{FF2B5EF4-FFF2-40B4-BE49-F238E27FC236}">
                <a16:creationId xmlns:a16="http://schemas.microsoft.com/office/drawing/2014/main" id="{C8E3C5B6-6D15-4F5F-C070-C4545BB8A4FA}"/>
              </a:ext>
            </a:extLst>
          </p:cNvPr>
          <p:cNvSpPr txBox="1"/>
          <p:nvPr/>
        </p:nvSpPr>
        <p:spPr>
          <a:xfrm>
            <a:off x="332015" y="900033"/>
            <a:ext cx="4613102" cy="3816429"/>
          </a:xfrm>
          <a:prstGeom prst="rect">
            <a:avLst/>
          </a:prstGeom>
          <a:noFill/>
        </p:spPr>
        <p:txBody>
          <a:bodyPr wrap="square">
            <a:spAutoFit/>
          </a:bodyPr>
          <a:lstStyle/>
          <a:p>
            <a:pPr algn="l">
              <a:buFont typeface="Arial" panose="020B0604020202020204" pitchFamily="34" charset="0"/>
              <a:buChar char="•"/>
            </a:pPr>
            <a:r>
              <a:rPr lang="es-ES" b="1" i="0" dirty="0">
                <a:solidFill>
                  <a:srgbClr val="002060"/>
                </a:solidFill>
                <a:effectLst/>
                <a:latin typeface="Söhne"/>
              </a:rPr>
              <a:t>Definición</a:t>
            </a:r>
            <a:r>
              <a:rPr lang="es-ES" b="0" i="0" dirty="0">
                <a:solidFill>
                  <a:srgbClr val="002060"/>
                </a:solidFill>
                <a:effectLst/>
                <a:latin typeface="Söhne"/>
              </a:rPr>
              <a:t>: R Markdown (.Rmd) es un formato de archivo que combina texto narrativo con código R y su salida.</a:t>
            </a:r>
          </a:p>
          <a:p>
            <a:pPr algn="l"/>
            <a:endParaRPr lang="es-ES" b="0" i="0" dirty="0">
              <a:solidFill>
                <a:srgbClr val="002060"/>
              </a:solidFill>
              <a:effectLst/>
              <a:latin typeface="Söhne"/>
            </a:endParaRPr>
          </a:p>
          <a:p>
            <a:pPr algn="l">
              <a:buFont typeface="Arial" panose="020B0604020202020204" pitchFamily="34" charset="0"/>
              <a:buChar char="•"/>
            </a:pPr>
            <a:r>
              <a:rPr lang="es-ES" b="1" i="0" dirty="0">
                <a:solidFill>
                  <a:srgbClr val="002060"/>
                </a:solidFill>
                <a:effectLst/>
                <a:latin typeface="Söhne"/>
              </a:rPr>
              <a:t>Uso Principal</a:t>
            </a:r>
            <a:r>
              <a:rPr lang="es-ES" b="0" i="0" dirty="0">
                <a:solidFill>
                  <a:srgbClr val="002060"/>
                </a:solidFill>
                <a:effectLst/>
                <a:latin typeface="Söhne"/>
              </a:rPr>
              <a:t>: Utilizado para crear reportes dinámicos, presentaciones y documentos que integran análisis y visualizaciones junto con explicaciones textuales.</a:t>
            </a:r>
          </a:p>
          <a:p>
            <a:pPr algn="l"/>
            <a:endParaRPr lang="es-ES" b="0" i="0" dirty="0">
              <a:solidFill>
                <a:srgbClr val="002060"/>
              </a:solidFill>
              <a:effectLst/>
              <a:latin typeface="Söhne"/>
            </a:endParaRPr>
          </a:p>
          <a:p>
            <a:pPr algn="l">
              <a:buFont typeface="Arial" panose="020B0604020202020204" pitchFamily="34" charset="0"/>
              <a:buChar char="•"/>
            </a:pPr>
            <a:r>
              <a:rPr lang="es-ES" b="1" i="0" dirty="0">
                <a:solidFill>
                  <a:srgbClr val="002060"/>
                </a:solidFill>
                <a:effectLst/>
                <a:latin typeface="Söhne"/>
              </a:rPr>
              <a:t>Características</a:t>
            </a:r>
            <a:r>
              <a:rPr lang="es-ES" b="0" i="0" dirty="0">
                <a:solidFill>
                  <a:srgbClr val="002060"/>
                </a:solidFill>
                <a:effectLst/>
                <a:latin typeface="Söhne"/>
              </a:rPr>
              <a:t>:</a:t>
            </a:r>
          </a:p>
          <a:p>
            <a:pPr marL="742950" lvl="1" indent="-285750" algn="l">
              <a:buFont typeface="Arial" panose="020B0604020202020204" pitchFamily="34" charset="0"/>
              <a:buChar char="•"/>
            </a:pPr>
            <a:r>
              <a:rPr lang="es-ES" b="0" i="0" dirty="0">
                <a:solidFill>
                  <a:srgbClr val="002060"/>
                </a:solidFill>
                <a:effectLst/>
                <a:latin typeface="Söhne"/>
              </a:rPr>
              <a:t>Permite la integración de texto (con formato Markdown), código R y su salida (gráficos, tablas, resultados).</a:t>
            </a:r>
          </a:p>
          <a:p>
            <a:pPr marL="742950" lvl="1" indent="-285750" algn="l">
              <a:buFont typeface="Arial" panose="020B0604020202020204" pitchFamily="34" charset="0"/>
              <a:buChar char="•"/>
            </a:pPr>
            <a:r>
              <a:rPr lang="es-ES" b="0" i="0" dirty="0">
                <a:solidFill>
                  <a:srgbClr val="002060"/>
                </a:solidFill>
                <a:effectLst/>
                <a:latin typeface="Söhne"/>
              </a:rPr>
              <a:t>Ideal para la creación de reportes, documentos académicos y presentaciones donde se necesita explicar y demostrar análisis.</a:t>
            </a:r>
          </a:p>
          <a:p>
            <a:pPr marL="742950" lvl="1" indent="-285750" algn="l">
              <a:buFont typeface="Arial" panose="020B0604020202020204" pitchFamily="34" charset="0"/>
              <a:buChar char="•"/>
            </a:pPr>
            <a:r>
              <a:rPr lang="es-ES" b="0" i="0" dirty="0">
                <a:solidFill>
                  <a:srgbClr val="002060"/>
                </a:solidFill>
                <a:effectLst/>
                <a:latin typeface="Söhne"/>
              </a:rPr>
              <a:t>Soporta la creación de documentos HTML, PDF y presentaciones de diapositivas.</a:t>
            </a:r>
          </a:p>
          <a:p>
            <a:pPr marL="285750" indent="-285750">
              <a:spcAft>
                <a:spcPts val="600"/>
              </a:spcAft>
              <a:buFont typeface="Wingdings" panose="05000000000000000000" pitchFamily="2" charset="2"/>
              <a:buChar char="q"/>
            </a:pPr>
            <a:endParaRPr lang="es-PE" sz="1800" dirty="0">
              <a:solidFill>
                <a:srgbClr val="002060"/>
              </a:solidFill>
              <a:latin typeface="Calibri" panose="020F0502020204030204" pitchFamily="34" charset="0"/>
              <a:cs typeface="Calibri" panose="020F0502020204030204" pitchFamily="34" charset="0"/>
            </a:endParaRPr>
          </a:p>
        </p:txBody>
      </p:sp>
      <p:pic>
        <p:nvPicPr>
          <p:cNvPr id="1026" name="Picture 2" descr="R Markdown Quick Tour">
            <a:extLst>
              <a:ext uri="{FF2B5EF4-FFF2-40B4-BE49-F238E27FC236}">
                <a16:creationId xmlns:a16="http://schemas.microsoft.com/office/drawing/2014/main" id="{31089F24-0E04-DCB3-B4C2-599C3915217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29045" y="1024758"/>
            <a:ext cx="4102856" cy="28116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638413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0" name="Rectángulo 9">
            <a:extLst>
              <a:ext uri="{FF2B5EF4-FFF2-40B4-BE49-F238E27FC236}">
                <a16:creationId xmlns:a16="http://schemas.microsoft.com/office/drawing/2014/main" id="{7B37350C-0A80-B8A8-E074-7DAE27C9C8FB}"/>
              </a:ext>
            </a:extLst>
          </p:cNvPr>
          <p:cNvSpPr/>
          <p:nvPr/>
        </p:nvSpPr>
        <p:spPr>
          <a:xfrm>
            <a:off x="68502" y="65315"/>
            <a:ext cx="9006998" cy="4980215"/>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sz="1800"/>
          </a:p>
        </p:txBody>
      </p:sp>
      <p:pic>
        <p:nvPicPr>
          <p:cNvPr id="12" name="Picture 2" descr="Oducal">
            <a:extLst>
              <a:ext uri="{FF2B5EF4-FFF2-40B4-BE49-F238E27FC236}">
                <a16:creationId xmlns:a16="http://schemas.microsoft.com/office/drawing/2014/main" id="{9BE6264C-2742-5EFF-F420-3FFA63E6C964}"/>
              </a:ext>
            </a:extLst>
          </p:cNvPr>
          <p:cNvPicPr>
            <a:picLocks noChangeAspect="1" noChangeArrowheads="1"/>
          </p:cNvPicPr>
          <p:nvPr/>
        </p:nvPicPr>
        <p:blipFill>
          <a:blip r:embed="rId3">
            <a:alphaModFix amt="20000"/>
            <a:extLst>
              <a:ext uri="{28A0092B-C50C-407E-A947-70E740481C1C}">
                <a14:useLocalDpi xmlns:a14="http://schemas.microsoft.com/office/drawing/2010/main" val="0"/>
              </a:ext>
            </a:extLst>
          </a:blip>
          <a:srcRect/>
          <a:stretch>
            <a:fillRect/>
          </a:stretch>
        </p:blipFill>
        <p:spPr bwMode="auto">
          <a:xfrm>
            <a:off x="7501419" y="4351867"/>
            <a:ext cx="1642581" cy="791633"/>
          </a:xfrm>
          <a:prstGeom prst="rect">
            <a:avLst/>
          </a:prstGeom>
          <a:noFill/>
          <a:extLst>
            <a:ext uri="{909E8E84-426E-40DD-AFC4-6F175D3DCCD1}">
              <a14:hiddenFill xmlns:a14="http://schemas.microsoft.com/office/drawing/2010/main">
                <a:solidFill>
                  <a:srgbClr val="FFFFFF"/>
                </a:solidFill>
              </a14:hiddenFill>
            </a:ext>
          </a:extLst>
        </p:spPr>
      </p:pic>
      <p:sp>
        <p:nvSpPr>
          <p:cNvPr id="13" name="CuadroTexto 12">
            <a:extLst>
              <a:ext uri="{FF2B5EF4-FFF2-40B4-BE49-F238E27FC236}">
                <a16:creationId xmlns:a16="http://schemas.microsoft.com/office/drawing/2014/main" id="{A0F5D40B-C0B1-582D-D862-0DB70C7AC1DD}"/>
              </a:ext>
            </a:extLst>
          </p:cNvPr>
          <p:cNvSpPr txBox="1"/>
          <p:nvPr/>
        </p:nvSpPr>
        <p:spPr>
          <a:xfrm>
            <a:off x="332015" y="221064"/>
            <a:ext cx="8599886" cy="523220"/>
          </a:xfrm>
          <a:prstGeom prst="rect">
            <a:avLst/>
          </a:prstGeom>
          <a:noFill/>
        </p:spPr>
        <p:txBody>
          <a:bodyPr wrap="square" rtlCol="0">
            <a:spAutoFit/>
          </a:bodyPr>
          <a:lstStyle/>
          <a:p>
            <a:r>
              <a:rPr lang="es-PE" sz="2800" b="1" u="sng" dirty="0">
                <a:solidFill>
                  <a:srgbClr val="002060"/>
                </a:solidFill>
                <a:latin typeface="Calibri" panose="020F0502020204030204" pitchFamily="34" charset="0"/>
                <a:cs typeface="Calibri" panose="020F0502020204030204" pitchFamily="34" charset="0"/>
              </a:rPr>
              <a:t>Generación de Reportes con R Markdown</a:t>
            </a:r>
          </a:p>
        </p:txBody>
      </p:sp>
      <p:sp>
        <p:nvSpPr>
          <p:cNvPr id="8" name="CuadroTexto 7">
            <a:extLst>
              <a:ext uri="{FF2B5EF4-FFF2-40B4-BE49-F238E27FC236}">
                <a16:creationId xmlns:a16="http://schemas.microsoft.com/office/drawing/2014/main" id="{F432F317-30AA-21C2-C655-E55DDB78B3D3}"/>
              </a:ext>
            </a:extLst>
          </p:cNvPr>
          <p:cNvSpPr txBox="1"/>
          <p:nvPr/>
        </p:nvSpPr>
        <p:spPr>
          <a:xfrm>
            <a:off x="868680" y="900033"/>
            <a:ext cx="7406640" cy="338554"/>
          </a:xfrm>
          <a:prstGeom prst="rect">
            <a:avLst/>
          </a:prstGeom>
          <a:noFill/>
        </p:spPr>
        <p:txBody>
          <a:bodyPr wrap="square">
            <a:spAutoFit/>
          </a:bodyPr>
          <a:lstStyle/>
          <a:p>
            <a:r>
              <a:rPr lang="es-PE" sz="1600" dirty="0"/>
              <a:t>https://cran.r-project.org/web/packages/rmdformats/readme/README.html</a:t>
            </a:r>
          </a:p>
        </p:txBody>
      </p:sp>
      <p:pic>
        <p:nvPicPr>
          <p:cNvPr id="3074" name="Picture 2" descr="robobook example">
            <a:extLst>
              <a:ext uri="{FF2B5EF4-FFF2-40B4-BE49-F238E27FC236}">
                <a16:creationId xmlns:a16="http://schemas.microsoft.com/office/drawing/2014/main" id="{56118483-17B1-4B8F-4F6D-03E76BF754E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03083" y="1328208"/>
            <a:ext cx="4857750" cy="3419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035380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0" name="Rectángulo 9">
            <a:extLst>
              <a:ext uri="{FF2B5EF4-FFF2-40B4-BE49-F238E27FC236}">
                <a16:creationId xmlns:a16="http://schemas.microsoft.com/office/drawing/2014/main" id="{7B37350C-0A80-B8A8-E074-7DAE27C9C8FB}"/>
              </a:ext>
            </a:extLst>
          </p:cNvPr>
          <p:cNvSpPr/>
          <p:nvPr/>
        </p:nvSpPr>
        <p:spPr>
          <a:xfrm>
            <a:off x="68502" y="65315"/>
            <a:ext cx="9006998" cy="4980215"/>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sz="1800"/>
          </a:p>
        </p:txBody>
      </p:sp>
      <p:pic>
        <p:nvPicPr>
          <p:cNvPr id="12" name="Picture 2" descr="Oducal">
            <a:extLst>
              <a:ext uri="{FF2B5EF4-FFF2-40B4-BE49-F238E27FC236}">
                <a16:creationId xmlns:a16="http://schemas.microsoft.com/office/drawing/2014/main" id="{9BE6264C-2742-5EFF-F420-3FFA63E6C964}"/>
              </a:ext>
            </a:extLst>
          </p:cNvPr>
          <p:cNvPicPr>
            <a:picLocks noChangeAspect="1" noChangeArrowheads="1"/>
          </p:cNvPicPr>
          <p:nvPr/>
        </p:nvPicPr>
        <p:blipFill>
          <a:blip r:embed="rId3">
            <a:alphaModFix amt="20000"/>
            <a:extLst>
              <a:ext uri="{28A0092B-C50C-407E-A947-70E740481C1C}">
                <a14:useLocalDpi xmlns:a14="http://schemas.microsoft.com/office/drawing/2010/main" val="0"/>
              </a:ext>
            </a:extLst>
          </a:blip>
          <a:srcRect/>
          <a:stretch>
            <a:fillRect/>
          </a:stretch>
        </p:blipFill>
        <p:spPr bwMode="auto">
          <a:xfrm>
            <a:off x="7501419" y="4351867"/>
            <a:ext cx="1642581" cy="791633"/>
          </a:xfrm>
          <a:prstGeom prst="rect">
            <a:avLst/>
          </a:prstGeom>
          <a:noFill/>
          <a:extLst>
            <a:ext uri="{909E8E84-426E-40DD-AFC4-6F175D3DCCD1}">
              <a14:hiddenFill xmlns:a14="http://schemas.microsoft.com/office/drawing/2010/main">
                <a:solidFill>
                  <a:srgbClr val="FFFFFF"/>
                </a:solidFill>
              </a14:hiddenFill>
            </a:ext>
          </a:extLst>
        </p:spPr>
      </p:pic>
      <p:sp>
        <p:nvSpPr>
          <p:cNvPr id="13" name="CuadroTexto 12">
            <a:extLst>
              <a:ext uri="{FF2B5EF4-FFF2-40B4-BE49-F238E27FC236}">
                <a16:creationId xmlns:a16="http://schemas.microsoft.com/office/drawing/2014/main" id="{A0F5D40B-C0B1-582D-D862-0DB70C7AC1DD}"/>
              </a:ext>
            </a:extLst>
          </p:cNvPr>
          <p:cNvSpPr txBox="1"/>
          <p:nvPr/>
        </p:nvSpPr>
        <p:spPr>
          <a:xfrm>
            <a:off x="332015" y="221064"/>
            <a:ext cx="2646878" cy="523220"/>
          </a:xfrm>
          <a:prstGeom prst="rect">
            <a:avLst/>
          </a:prstGeom>
          <a:noFill/>
        </p:spPr>
        <p:txBody>
          <a:bodyPr wrap="none" rtlCol="0">
            <a:spAutoFit/>
          </a:bodyPr>
          <a:lstStyle/>
          <a:p>
            <a:r>
              <a:rPr lang="es-PE" sz="2800" b="1" u="sng" dirty="0">
                <a:solidFill>
                  <a:srgbClr val="002060"/>
                </a:solidFill>
                <a:latin typeface="Calibri" panose="020F0502020204030204" pitchFamily="34" charset="0"/>
                <a:cs typeface="Calibri" panose="020F0502020204030204" pitchFamily="34" charset="0"/>
              </a:rPr>
              <a:t>Lectura sugerida</a:t>
            </a:r>
          </a:p>
        </p:txBody>
      </p:sp>
      <p:sp>
        <p:nvSpPr>
          <p:cNvPr id="4" name="CuadroTexto 3">
            <a:extLst>
              <a:ext uri="{FF2B5EF4-FFF2-40B4-BE49-F238E27FC236}">
                <a16:creationId xmlns:a16="http://schemas.microsoft.com/office/drawing/2014/main" id="{99FDC61D-D107-6810-684E-01D3C8F975D9}"/>
              </a:ext>
            </a:extLst>
          </p:cNvPr>
          <p:cNvSpPr txBox="1"/>
          <p:nvPr/>
        </p:nvSpPr>
        <p:spPr>
          <a:xfrm>
            <a:off x="281167" y="1036095"/>
            <a:ext cx="4514353" cy="3862596"/>
          </a:xfrm>
          <a:prstGeom prst="rect">
            <a:avLst/>
          </a:prstGeom>
          <a:noFill/>
        </p:spPr>
        <p:txBody>
          <a:bodyPr wrap="square">
            <a:spAutoFit/>
          </a:bodyPr>
          <a:lstStyle/>
          <a:p>
            <a:pPr marL="285750" indent="-285750">
              <a:spcAft>
                <a:spcPts val="600"/>
              </a:spcAft>
              <a:buFont typeface="Wingdings" panose="05000000000000000000" pitchFamily="2" charset="2"/>
              <a:buChar char="q"/>
            </a:pPr>
            <a:r>
              <a:rPr lang="es-ES" sz="1600" dirty="0">
                <a:solidFill>
                  <a:srgbClr val="002060"/>
                </a:solidFill>
                <a:latin typeface="Calibri" panose="020F0502020204030204" pitchFamily="34" charset="0"/>
                <a:cs typeface="Calibri" panose="020F0502020204030204" pitchFamily="34" charset="0"/>
              </a:rPr>
              <a:t>"R for Data Science“ (2da Edición) es un libro escrito por Hadley Wickham, Mine Cetinkaya-Runder y Garrett Grolemund que sirve como guía para aprender a usar R con el objetivo de realizar ciencia de datos. El texto aborda todo el proceso de análisis, desde la importación y limpieza de datos hasta la visualización y modelado, utilizando principalmente el conjunto de paquetes conocido como tidyverse. </a:t>
            </a:r>
          </a:p>
          <a:p>
            <a:pPr marL="285750" indent="-285750">
              <a:spcAft>
                <a:spcPts val="600"/>
              </a:spcAft>
              <a:buFont typeface="Wingdings" panose="05000000000000000000" pitchFamily="2" charset="2"/>
              <a:buChar char="q"/>
            </a:pPr>
            <a:r>
              <a:rPr lang="es-ES" sz="1600" dirty="0">
                <a:solidFill>
                  <a:srgbClr val="002060"/>
                </a:solidFill>
                <a:latin typeface="Calibri" panose="020F0502020204030204" pitchFamily="34" charset="0"/>
                <a:cs typeface="Calibri" panose="020F0502020204030204" pitchFamily="34" charset="0"/>
              </a:rPr>
              <a:t>Este libro se destaca por su enfoque práctico, proporcionando múltiples ejemplos y ejercicios, y es ampliamente reconocido como una de las referencias esenciales para quienes desean aprender o profundizar en la ciencia de datos con R.</a:t>
            </a:r>
            <a:endParaRPr lang="es-PE" sz="1600" dirty="0">
              <a:solidFill>
                <a:srgbClr val="002060"/>
              </a:solidFill>
              <a:latin typeface="Calibri" panose="020F0502020204030204" pitchFamily="34" charset="0"/>
              <a:cs typeface="Calibri" panose="020F0502020204030204" pitchFamily="34" charset="0"/>
            </a:endParaRPr>
          </a:p>
        </p:txBody>
      </p:sp>
      <p:pic>
        <p:nvPicPr>
          <p:cNvPr id="10242" name="Picture 2">
            <a:extLst>
              <a:ext uri="{FF2B5EF4-FFF2-40B4-BE49-F238E27FC236}">
                <a16:creationId xmlns:a16="http://schemas.microsoft.com/office/drawing/2014/main" id="{9E4249AE-2495-212D-61A2-CED69B2AA88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555827">
            <a:off x="5123569" y="433031"/>
            <a:ext cx="2946598" cy="3865173"/>
          </a:xfrm>
          <a:prstGeom prst="rect">
            <a:avLst/>
          </a:prstGeom>
          <a:noFill/>
          <a:extLst>
            <a:ext uri="{909E8E84-426E-40DD-AFC4-6F175D3DCCD1}">
              <a14:hiddenFill xmlns:a14="http://schemas.microsoft.com/office/drawing/2010/main">
                <a:solidFill>
                  <a:srgbClr val="FFFFFF"/>
                </a:solidFill>
              </a14:hiddenFill>
            </a:ext>
          </a:extLst>
        </p:spPr>
      </p:pic>
      <p:sp>
        <p:nvSpPr>
          <p:cNvPr id="7" name="CuadroTexto 6">
            <a:extLst>
              <a:ext uri="{FF2B5EF4-FFF2-40B4-BE49-F238E27FC236}">
                <a16:creationId xmlns:a16="http://schemas.microsoft.com/office/drawing/2014/main" id="{24931EB4-C65C-6737-6CC8-FF280DA43D6F}"/>
              </a:ext>
            </a:extLst>
          </p:cNvPr>
          <p:cNvSpPr txBox="1"/>
          <p:nvPr/>
        </p:nvSpPr>
        <p:spPr>
          <a:xfrm>
            <a:off x="4716165" y="4351867"/>
            <a:ext cx="4572000" cy="523220"/>
          </a:xfrm>
          <a:prstGeom prst="rect">
            <a:avLst/>
          </a:prstGeom>
          <a:noFill/>
        </p:spPr>
        <p:txBody>
          <a:bodyPr wrap="square">
            <a:spAutoFit/>
          </a:bodyPr>
          <a:lstStyle/>
          <a:p>
            <a:r>
              <a:rPr lang="es-PE" dirty="0">
                <a:solidFill>
                  <a:srgbClr val="00B0F0"/>
                </a:solidFill>
                <a:hlinkClick r:id="rId5">
                  <a:extLst>
                    <a:ext uri="{A12FA001-AC4F-418D-AE19-62706E023703}">
                      <ahyp:hlinkClr xmlns:ahyp="http://schemas.microsoft.com/office/drawing/2018/hyperlinkcolor" val="tx"/>
                    </a:ext>
                  </a:extLst>
                </a:hlinkClick>
              </a:rPr>
              <a:t>https://r4ds.hadley.nz/</a:t>
            </a:r>
            <a:endParaRPr lang="es-PE" dirty="0">
              <a:solidFill>
                <a:srgbClr val="00B0F0"/>
              </a:solidFill>
            </a:endParaRPr>
          </a:p>
          <a:p>
            <a:endParaRPr lang="es-PE" dirty="0">
              <a:solidFill>
                <a:srgbClr val="00B0F0"/>
              </a:solidFill>
            </a:endParaRPr>
          </a:p>
        </p:txBody>
      </p:sp>
    </p:spTree>
    <p:extLst>
      <p:ext uri="{BB962C8B-B14F-4D97-AF65-F5344CB8AC3E}">
        <p14:creationId xmlns:p14="http://schemas.microsoft.com/office/powerpoint/2010/main" val="10203562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0" name="Rectángulo 9">
            <a:extLst>
              <a:ext uri="{FF2B5EF4-FFF2-40B4-BE49-F238E27FC236}">
                <a16:creationId xmlns:a16="http://schemas.microsoft.com/office/drawing/2014/main" id="{7B37350C-0A80-B8A8-E074-7DAE27C9C8FB}"/>
              </a:ext>
            </a:extLst>
          </p:cNvPr>
          <p:cNvSpPr/>
          <p:nvPr/>
        </p:nvSpPr>
        <p:spPr>
          <a:xfrm>
            <a:off x="68502" y="65315"/>
            <a:ext cx="9006998" cy="4980215"/>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sz="1800"/>
          </a:p>
        </p:txBody>
      </p:sp>
      <p:pic>
        <p:nvPicPr>
          <p:cNvPr id="12" name="Picture 2" descr="Oducal">
            <a:extLst>
              <a:ext uri="{FF2B5EF4-FFF2-40B4-BE49-F238E27FC236}">
                <a16:creationId xmlns:a16="http://schemas.microsoft.com/office/drawing/2014/main" id="{9BE6264C-2742-5EFF-F420-3FFA63E6C964}"/>
              </a:ext>
            </a:extLst>
          </p:cNvPr>
          <p:cNvPicPr>
            <a:picLocks noChangeAspect="1" noChangeArrowheads="1"/>
          </p:cNvPicPr>
          <p:nvPr/>
        </p:nvPicPr>
        <p:blipFill>
          <a:blip r:embed="rId3">
            <a:alphaModFix amt="20000"/>
            <a:extLst>
              <a:ext uri="{28A0092B-C50C-407E-A947-70E740481C1C}">
                <a14:useLocalDpi xmlns:a14="http://schemas.microsoft.com/office/drawing/2010/main" val="0"/>
              </a:ext>
            </a:extLst>
          </a:blip>
          <a:srcRect/>
          <a:stretch>
            <a:fillRect/>
          </a:stretch>
        </p:blipFill>
        <p:spPr bwMode="auto">
          <a:xfrm>
            <a:off x="7501419" y="4351867"/>
            <a:ext cx="1642581" cy="791633"/>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47995666-B009-7612-1A1D-8A4243A708F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1867" y="1292324"/>
            <a:ext cx="3095413" cy="2398741"/>
          </a:xfrm>
          <a:prstGeom prst="rect">
            <a:avLst/>
          </a:prstGeom>
          <a:noFill/>
          <a:extLst>
            <a:ext uri="{909E8E84-426E-40DD-AFC4-6F175D3DCCD1}">
              <a14:hiddenFill xmlns:a14="http://schemas.microsoft.com/office/drawing/2010/main">
                <a:solidFill>
                  <a:srgbClr val="FFFFFF"/>
                </a:solidFill>
              </a14:hiddenFill>
            </a:ext>
          </a:extLst>
        </p:spPr>
      </p:pic>
      <p:sp>
        <p:nvSpPr>
          <p:cNvPr id="4" name="CuadroTexto 3">
            <a:extLst>
              <a:ext uri="{FF2B5EF4-FFF2-40B4-BE49-F238E27FC236}">
                <a16:creationId xmlns:a16="http://schemas.microsoft.com/office/drawing/2014/main" id="{857181E3-F1FC-8F54-08BF-3B0C39239104}"/>
              </a:ext>
            </a:extLst>
          </p:cNvPr>
          <p:cNvSpPr txBox="1"/>
          <p:nvPr/>
        </p:nvSpPr>
        <p:spPr>
          <a:xfrm>
            <a:off x="3826933" y="812642"/>
            <a:ext cx="4775200" cy="3785652"/>
          </a:xfrm>
          <a:prstGeom prst="rect">
            <a:avLst/>
          </a:prstGeom>
          <a:noFill/>
        </p:spPr>
        <p:txBody>
          <a:bodyPr wrap="square">
            <a:spAutoFit/>
          </a:bodyPr>
          <a:lstStyle/>
          <a:p>
            <a:pPr marL="285750" indent="-285750">
              <a:buFont typeface="Wingdings" panose="05000000000000000000" pitchFamily="2" charset="2"/>
              <a:buChar char="q"/>
            </a:pPr>
            <a:r>
              <a:rPr lang="es-ES" sz="1600" dirty="0">
                <a:solidFill>
                  <a:srgbClr val="002060"/>
                </a:solidFill>
                <a:latin typeface="Calibri" panose="020F0502020204030204" pitchFamily="34" charset="0"/>
                <a:cs typeface="Calibri" panose="020F0502020204030204" pitchFamily="34" charset="0"/>
              </a:rPr>
              <a:t>Es un </a:t>
            </a:r>
            <a:r>
              <a:rPr lang="es-ES" sz="1600" b="1" dirty="0">
                <a:solidFill>
                  <a:srgbClr val="002060"/>
                </a:solidFill>
                <a:latin typeface="Calibri" panose="020F0502020204030204" pitchFamily="34" charset="0"/>
                <a:cs typeface="Calibri" panose="020F0502020204030204" pitchFamily="34" charset="0"/>
              </a:rPr>
              <a:t>lenguaje de programación y software libre</a:t>
            </a:r>
            <a:r>
              <a:rPr lang="es-ES" sz="1600" dirty="0">
                <a:solidFill>
                  <a:srgbClr val="002060"/>
                </a:solidFill>
                <a:latin typeface="Calibri" panose="020F0502020204030204" pitchFamily="34" charset="0"/>
                <a:cs typeface="Calibri" panose="020F0502020204030204" pitchFamily="34" charset="0"/>
              </a:rPr>
              <a:t>, lo que significa que es gratuito y su código es accesible para todos.</a:t>
            </a:r>
          </a:p>
          <a:p>
            <a:pPr marL="285750" indent="-285750">
              <a:buFont typeface="Wingdings" panose="05000000000000000000" pitchFamily="2" charset="2"/>
              <a:buChar char="q"/>
            </a:pPr>
            <a:r>
              <a:rPr lang="es-ES" sz="1600" b="1" dirty="0">
                <a:solidFill>
                  <a:srgbClr val="002060"/>
                </a:solidFill>
                <a:latin typeface="Calibri" panose="020F0502020204030204" pitchFamily="34" charset="0"/>
                <a:cs typeface="Calibri" panose="020F0502020204030204" pitchFamily="34" charset="0"/>
              </a:rPr>
              <a:t>Especializado</a:t>
            </a:r>
            <a:r>
              <a:rPr lang="es-ES" sz="1600" dirty="0">
                <a:solidFill>
                  <a:srgbClr val="002060"/>
                </a:solidFill>
                <a:latin typeface="Calibri" panose="020F0502020204030204" pitchFamily="34" charset="0"/>
                <a:cs typeface="Calibri" panose="020F0502020204030204" pitchFamily="34" charset="0"/>
              </a:rPr>
              <a:t> en análisis estadístico y visualización de datos.</a:t>
            </a:r>
          </a:p>
          <a:p>
            <a:pPr marL="285750" indent="-285750">
              <a:buFont typeface="Wingdings" panose="05000000000000000000" pitchFamily="2" charset="2"/>
              <a:buChar char="q"/>
            </a:pPr>
            <a:r>
              <a:rPr lang="es-ES" sz="1600" dirty="0">
                <a:solidFill>
                  <a:srgbClr val="002060"/>
                </a:solidFill>
                <a:latin typeface="Calibri" panose="020F0502020204030204" pitchFamily="34" charset="0"/>
                <a:cs typeface="Calibri" panose="020F0502020204030204" pitchFamily="34" charset="0"/>
              </a:rPr>
              <a:t>Posee una </a:t>
            </a:r>
            <a:r>
              <a:rPr lang="es-ES" sz="1600" b="1" dirty="0">
                <a:solidFill>
                  <a:srgbClr val="002060"/>
                </a:solidFill>
                <a:latin typeface="Calibri" panose="020F0502020204030204" pitchFamily="34" charset="0"/>
                <a:cs typeface="Calibri" panose="020F0502020204030204" pitchFamily="34" charset="0"/>
              </a:rPr>
              <a:t>comunidad activa </a:t>
            </a:r>
            <a:r>
              <a:rPr lang="es-ES" sz="1600" dirty="0">
                <a:solidFill>
                  <a:srgbClr val="002060"/>
                </a:solidFill>
                <a:latin typeface="Calibri" panose="020F0502020204030204" pitchFamily="34" charset="0"/>
                <a:cs typeface="Calibri" panose="020F0502020204030204" pitchFamily="34" charset="0"/>
              </a:rPr>
              <a:t>que desarrolla y comparte constantemente paquetes adicionales, ampliando sus capacidades.</a:t>
            </a:r>
          </a:p>
          <a:p>
            <a:pPr marL="285750" indent="-285750">
              <a:buFont typeface="Wingdings" panose="05000000000000000000" pitchFamily="2" charset="2"/>
              <a:buChar char="q"/>
            </a:pPr>
            <a:r>
              <a:rPr lang="es-ES" sz="1600" b="1" dirty="0">
                <a:solidFill>
                  <a:srgbClr val="002060"/>
                </a:solidFill>
                <a:latin typeface="Calibri" panose="020F0502020204030204" pitchFamily="34" charset="0"/>
                <a:cs typeface="Calibri" panose="020F0502020204030204" pitchFamily="34" charset="0"/>
              </a:rPr>
              <a:t>Compatible</a:t>
            </a:r>
            <a:r>
              <a:rPr lang="es-ES" sz="1600" dirty="0">
                <a:solidFill>
                  <a:srgbClr val="002060"/>
                </a:solidFill>
                <a:latin typeface="Calibri" panose="020F0502020204030204" pitchFamily="34" charset="0"/>
                <a:cs typeface="Calibri" panose="020F0502020204030204" pitchFamily="34" charset="0"/>
              </a:rPr>
              <a:t> con diversas plataformas y sistemas operativos.</a:t>
            </a:r>
          </a:p>
          <a:p>
            <a:pPr marL="285750" indent="-285750">
              <a:buFont typeface="Wingdings" panose="05000000000000000000" pitchFamily="2" charset="2"/>
              <a:buChar char="q"/>
            </a:pPr>
            <a:r>
              <a:rPr lang="es-ES" sz="1600" dirty="0">
                <a:solidFill>
                  <a:srgbClr val="002060"/>
                </a:solidFill>
                <a:latin typeface="Calibri" panose="020F0502020204030204" pitchFamily="34" charset="0"/>
                <a:cs typeface="Calibri" panose="020F0502020204030204" pitchFamily="34" charset="0"/>
              </a:rPr>
              <a:t>La primera versión de R fue lanzada el 29 de febrero de </a:t>
            </a:r>
            <a:r>
              <a:rPr lang="es-ES" sz="1600" b="1" dirty="0">
                <a:solidFill>
                  <a:srgbClr val="002060"/>
                </a:solidFill>
                <a:latin typeface="Calibri" panose="020F0502020204030204" pitchFamily="34" charset="0"/>
                <a:cs typeface="Calibri" panose="020F0502020204030204" pitchFamily="34" charset="0"/>
              </a:rPr>
              <a:t>2000</a:t>
            </a:r>
            <a:r>
              <a:rPr lang="es-ES" sz="1600" dirty="0">
                <a:solidFill>
                  <a:srgbClr val="002060"/>
                </a:solidFill>
                <a:latin typeface="Calibri" panose="020F0502020204030204" pitchFamily="34" charset="0"/>
                <a:cs typeface="Calibri" panose="020F0502020204030204" pitchFamily="34" charset="0"/>
              </a:rPr>
              <a:t>. Sin embargo, es importante mencionar que el desarrollo de R comenzó mucho antes, en 1993, como una implementación alternativa del lenguaje S, que existía desde 1976.</a:t>
            </a:r>
            <a:endParaRPr lang="es-PE" sz="1600" dirty="0">
              <a:solidFill>
                <a:srgbClr val="002060"/>
              </a:solidFill>
              <a:latin typeface="Calibri" panose="020F0502020204030204" pitchFamily="34" charset="0"/>
              <a:cs typeface="Calibri" panose="020F0502020204030204" pitchFamily="34" charset="0"/>
            </a:endParaRPr>
          </a:p>
        </p:txBody>
      </p:sp>
      <p:sp>
        <p:nvSpPr>
          <p:cNvPr id="6" name="CuadroTexto 5">
            <a:extLst>
              <a:ext uri="{FF2B5EF4-FFF2-40B4-BE49-F238E27FC236}">
                <a16:creationId xmlns:a16="http://schemas.microsoft.com/office/drawing/2014/main" id="{AE6BFE02-1D1C-C8AD-A283-A9E817EF326B}"/>
              </a:ext>
            </a:extLst>
          </p:cNvPr>
          <p:cNvSpPr txBox="1"/>
          <p:nvPr/>
        </p:nvSpPr>
        <p:spPr>
          <a:xfrm>
            <a:off x="332015" y="221064"/>
            <a:ext cx="1960793" cy="523220"/>
          </a:xfrm>
          <a:prstGeom prst="rect">
            <a:avLst/>
          </a:prstGeom>
          <a:noFill/>
        </p:spPr>
        <p:txBody>
          <a:bodyPr wrap="none" rtlCol="0">
            <a:spAutoFit/>
          </a:bodyPr>
          <a:lstStyle/>
          <a:p>
            <a:r>
              <a:rPr lang="es-PE" sz="2800" b="1" u="sng" dirty="0">
                <a:solidFill>
                  <a:srgbClr val="002060"/>
                </a:solidFill>
                <a:latin typeface="Calibri" panose="020F0502020204030204" pitchFamily="34" charset="0"/>
                <a:cs typeface="Calibri" panose="020F0502020204030204" pitchFamily="34" charset="0"/>
              </a:rPr>
              <a:t>¿Por qué R?</a:t>
            </a:r>
          </a:p>
        </p:txBody>
      </p:sp>
    </p:spTree>
    <p:extLst>
      <p:ext uri="{BB962C8B-B14F-4D97-AF65-F5344CB8AC3E}">
        <p14:creationId xmlns:p14="http://schemas.microsoft.com/office/powerpoint/2010/main" val="27573622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0" name="Rectángulo 9">
            <a:extLst>
              <a:ext uri="{FF2B5EF4-FFF2-40B4-BE49-F238E27FC236}">
                <a16:creationId xmlns:a16="http://schemas.microsoft.com/office/drawing/2014/main" id="{7B37350C-0A80-B8A8-E074-7DAE27C9C8FB}"/>
              </a:ext>
            </a:extLst>
          </p:cNvPr>
          <p:cNvSpPr/>
          <p:nvPr/>
        </p:nvSpPr>
        <p:spPr>
          <a:xfrm>
            <a:off x="68502" y="65315"/>
            <a:ext cx="9006998" cy="4980215"/>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sz="1800"/>
          </a:p>
        </p:txBody>
      </p:sp>
      <p:pic>
        <p:nvPicPr>
          <p:cNvPr id="12" name="Picture 2" descr="Oducal">
            <a:extLst>
              <a:ext uri="{FF2B5EF4-FFF2-40B4-BE49-F238E27FC236}">
                <a16:creationId xmlns:a16="http://schemas.microsoft.com/office/drawing/2014/main" id="{9BE6264C-2742-5EFF-F420-3FFA63E6C964}"/>
              </a:ext>
            </a:extLst>
          </p:cNvPr>
          <p:cNvPicPr>
            <a:picLocks noChangeAspect="1" noChangeArrowheads="1"/>
          </p:cNvPicPr>
          <p:nvPr/>
        </p:nvPicPr>
        <p:blipFill>
          <a:blip r:embed="rId3">
            <a:alphaModFix amt="20000"/>
            <a:extLst>
              <a:ext uri="{28A0092B-C50C-407E-A947-70E740481C1C}">
                <a14:useLocalDpi xmlns:a14="http://schemas.microsoft.com/office/drawing/2010/main" val="0"/>
              </a:ext>
            </a:extLst>
          </a:blip>
          <a:srcRect/>
          <a:stretch>
            <a:fillRect/>
          </a:stretch>
        </p:blipFill>
        <p:spPr bwMode="auto">
          <a:xfrm>
            <a:off x="7501419" y="4351867"/>
            <a:ext cx="1642581" cy="791633"/>
          </a:xfrm>
          <a:prstGeom prst="rect">
            <a:avLst/>
          </a:prstGeom>
          <a:noFill/>
          <a:extLst>
            <a:ext uri="{909E8E84-426E-40DD-AFC4-6F175D3DCCD1}">
              <a14:hiddenFill xmlns:a14="http://schemas.microsoft.com/office/drawing/2010/main">
                <a:solidFill>
                  <a:srgbClr val="FFFFFF"/>
                </a:solidFill>
              </a14:hiddenFill>
            </a:ext>
          </a:extLst>
        </p:spPr>
      </p:pic>
      <p:sp>
        <p:nvSpPr>
          <p:cNvPr id="13" name="CuadroTexto 12">
            <a:extLst>
              <a:ext uri="{FF2B5EF4-FFF2-40B4-BE49-F238E27FC236}">
                <a16:creationId xmlns:a16="http://schemas.microsoft.com/office/drawing/2014/main" id="{A0F5D40B-C0B1-582D-D862-0DB70C7AC1DD}"/>
              </a:ext>
            </a:extLst>
          </p:cNvPr>
          <p:cNvSpPr txBox="1"/>
          <p:nvPr/>
        </p:nvSpPr>
        <p:spPr>
          <a:xfrm>
            <a:off x="332015" y="221064"/>
            <a:ext cx="5958682" cy="523220"/>
          </a:xfrm>
          <a:prstGeom prst="rect">
            <a:avLst/>
          </a:prstGeom>
          <a:noFill/>
        </p:spPr>
        <p:txBody>
          <a:bodyPr wrap="none" rtlCol="0">
            <a:spAutoFit/>
          </a:bodyPr>
          <a:lstStyle/>
          <a:p>
            <a:r>
              <a:rPr lang="es-PE" sz="2800" b="1" u="sng" dirty="0">
                <a:solidFill>
                  <a:srgbClr val="002060"/>
                </a:solidFill>
                <a:latin typeface="Calibri" panose="020F0502020204030204" pitchFamily="34" charset="0"/>
                <a:cs typeface="Calibri" panose="020F0502020204030204" pitchFamily="34" charset="0"/>
              </a:rPr>
              <a:t>Un lenguaje orientado a objetos (POO)</a:t>
            </a:r>
          </a:p>
        </p:txBody>
      </p:sp>
      <p:pic>
        <p:nvPicPr>
          <p:cNvPr id="4098" name="Picture 2" descr="7 beneficios de jugar y aprender con piezas de Lego | Universidades.cr">
            <a:extLst>
              <a:ext uri="{FF2B5EF4-FFF2-40B4-BE49-F238E27FC236}">
                <a16:creationId xmlns:a16="http://schemas.microsoft.com/office/drawing/2014/main" id="{7CCBFDBE-C01C-54C0-F846-C79FE69AC5E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85145" y="1067097"/>
            <a:ext cx="5011103" cy="3344865"/>
          </a:xfrm>
          <a:prstGeom prst="rect">
            <a:avLst/>
          </a:prstGeom>
          <a:noFill/>
          <a:extLst>
            <a:ext uri="{909E8E84-426E-40DD-AFC4-6F175D3DCCD1}">
              <a14:hiddenFill xmlns:a14="http://schemas.microsoft.com/office/drawing/2010/main">
                <a:solidFill>
                  <a:srgbClr val="FFFFFF"/>
                </a:solidFill>
              </a14:hiddenFill>
            </a:ext>
          </a:extLst>
        </p:spPr>
      </p:pic>
      <p:sp>
        <p:nvSpPr>
          <p:cNvPr id="2" name="CuadroTexto 1">
            <a:extLst>
              <a:ext uri="{FF2B5EF4-FFF2-40B4-BE49-F238E27FC236}">
                <a16:creationId xmlns:a16="http://schemas.microsoft.com/office/drawing/2014/main" id="{C66998C8-7A9C-9649-C158-BF194D033257}"/>
              </a:ext>
            </a:extLst>
          </p:cNvPr>
          <p:cNvSpPr txBox="1"/>
          <p:nvPr/>
        </p:nvSpPr>
        <p:spPr>
          <a:xfrm>
            <a:off x="326714" y="1402199"/>
            <a:ext cx="3389931" cy="2339102"/>
          </a:xfrm>
          <a:prstGeom prst="rect">
            <a:avLst/>
          </a:prstGeom>
          <a:noFill/>
        </p:spPr>
        <p:txBody>
          <a:bodyPr wrap="square" rtlCol="0">
            <a:spAutoFit/>
          </a:bodyPr>
          <a:lstStyle/>
          <a:p>
            <a:pPr marL="285750" indent="-285750" algn="just">
              <a:spcBef>
                <a:spcPts val="600"/>
              </a:spcBef>
              <a:spcAft>
                <a:spcPts val="600"/>
              </a:spcAft>
              <a:buFont typeface="Wingdings" panose="05000000000000000000" pitchFamily="2" charset="2"/>
              <a:buChar char="q"/>
            </a:pPr>
            <a:r>
              <a:rPr lang="es-ES" sz="1800" dirty="0">
                <a:solidFill>
                  <a:srgbClr val="002060"/>
                </a:solidFill>
                <a:latin typeface="Calibri" panose="020F0502020204030204" pitchFamily="34" charset="0"/>
                <a:cs typeface="Calibri" panose="020F0502020204030204" pitchFamily="34" charset="0"/>
              </a:rPr>
              <a:t>Trabajamos con objetos. </a:t>
            </a:r>
          </a:p>
          <a:p>
            <a:pPr marL="285750" indent="-285750" algn="just">
              <a:spcBef>
                <a:spcPts val="600"/>
              </a:spcBef>
              <a:spcAft>
                <a:spcPts val="600"/>
              </a:spcAft>
              <a:buFont typeface="Wingdings" panose="05000000000000000000" pitchFamily="2" charset="2"/>
              <a:buChar char="q"/>
            </a:pPr>
            <a:r>
              <a:rPr lang="es-ES" sz="1800" dirty="0">
                <a:solidFill>
                  <a:srgbClr val="002060"/>
                </a:solidFill>
                <a:latin typeface="Calibri" panose="020F0502020204030204" pitchFamily="34" charset="0"/>
                <a:cs typeface="Calibri" panose="020F0502020204030204" pitchFamily="34" charset="0"/>
              </a:rPr>
              <a:t>Los objetos tienen clases. </a:t>
            </a:r>
          </a:p>
          <a:p>
            <a:pPr marL="285750" indent="-285750" algn="just">
              <a:spcBef>
                <a:spcPts val="600"/>
              </a:spcBef>
              <a:spcAft>
                <a:spcPts val="600"/>
              </a:spcAft>
              <a:buFont typeface="Wingdings" panose="05000000000000000000" pitchFamily="2" charset="2"/>
              <a:buChar char="q"/>
            </a:pPr>
            <a:r>
              <a:rPr lang="es-ES" sz="1800" dirty="0">
                <a:solidFill>
                  <a:srgbClr val="002060"/>
                </a:solidFill>
                <a:latin typeface="Calibri" panose="020F0502020204030204" pitchFamily="34" charset="0"/>
                <a:cs typeface="Calibri" panose="020F0502020204030204" pitchFamily="34" charset="0"/>
              </a:rPr>
              <a:t>Las clases definen a los objetos (atributos, propiedades y comportamientos que puede tener) y lo que podemos hacer con ellos. </a:t>
            </a:r>
            <a:endParaRPr lang="es-PE" sz="1800" dirty="0">
              <a:solidFill>
                <a:srgbClr val="00206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5749366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pic>
        <p:nvPicPr>
          <p:cNvPr id="23" name="Google Shape;335;p32" descr="Resultado de imagen para mesa de madera">
            <a:extLst>
              <a:ext uri="{FF2B5EF4-FFF2-40B4-BE49-F238E27FC236}">
                <a16:creationId xmlns:a16="http://schemas.microsoft.com/office/drawing/2014/main" id="{6ECEF6B9-1AA0-5099-2A41-77133E6CC0BE}"/>
              </a:ext>
            </a:extLst>
          </p:cNvPr>
          <p:cNvPicPr preferRelativeResize="0"/>
          <p:nvPr/>
        </p:nvPicPr>
        <p:blipFill rotWithShape="1">
          <a:blip r:embed="rId3">
            <a:alphaModFix/>
          </a:blip>
          <a:srcRect/>
          <a:stretch/>
        </p:blipFill>
        <p:spPr>
          <a:xfrm>
            <a:off x="3568617" y="2677234"/>
            <a:ext cx="4191458" cy="2507668"/>
          </a:xfrm>
          <a:prstGeom prst="rect">
            <a:avLst/>
          </a:prstGeom>
          <a:noFill/>
          <a:ln>
            <a:noFill/>
          </a:ln>
        </p:spPr>
      </p:pic>
      <p:sp>
        <p:nvSpPr>
          <p:cNvPr id="10" name="Rectángulo 9">
            <a:extLst>
              <a:ext uri="{FF2B5EF4-FFF2-40B4-BE49-F238E27FC236}">
                <a16:creationId xmlns:a16="http://schemas.microsoft.com/office/drawing/2014/main" id="{7B37350C-0A80-B8A8-E074-7DAE27C9C8FB}"/>
              </a:ext>
            </a:extLst>
          </p:cNvPr>
          <p:cNvSpPr/>
          <p:nvPr/>
        </p:nvSpPr>
        <p:spPr>
          <a:xfrm>
            <a:off x="68502" y="65315"/>
            <a:ext cx="9006998" cy="4980215"/>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sz="1800"/>
          </a:p>
        </p:txBody>
      </p:sp>
      <p:pic>
        <p:nvPicPr>
          <p:cNvPr id="12" name="Picture 2" descr="Oducal">
            <a:extLst>
              <a:ext uri="{FF2B5EF4-FFF2-40B4-BE49-F238E27FC236}">
                <a16:creationId xmlns:a16="http://schemas.microsoft.com/office/drawing/2014/main" id="{9BE6264C-2742-5EFF-F420-3FFA63E6C964}"/>
              </a:ext>
            </a:extLst>
          </p:cNvPr>
          <p:cNvPicPr>
            <a:picLocks noChangeAspect="1" noChangeArrowheads="1"/>
          </p:cNvPicPr>
          <p:nvPr/>
        </p:nvPicPr>
        <p:blipFill>
          <a:blip r:embed="rId4">
            <a:alphaModFix amt="20000"/>
            <a:extLst>
              <a:ext uri="{28A0092B-C50C-407E-A947-70E740481C1C}">
                <a14:useLocalDpi xmlns:a14="http://schemas.microsoft.com/office/drawing/2010/main" val="0"/>
              </a:ext>
            </a:extLst>
          </a:blip>
          <a:srcRect/>
          <a:stretch>
            <a:fillRect/>
          </a:stretch>
        </p:blipFill>
        <p:spPr bwMode="auto">
          <a:xfrm>
            <a:off x="7501419" y="4351867"/>
            <a:ext cx="1642581" cy="791633"/>
          </a:xfrm>
          <a:prstGeom prst="rect">
            <a:avLst/>
          </a:prstGeom>
          <a:noFill/>
          <a:extLst>
            <a:ext uri="{909E8E84-426E-40DD-AFC4-6F175D3DCCD1}">
              <a14:hiddenFill xmlns:a14="http://schemas.microsoft.com/office/drawing/2010/main">
                <a:solidFill>
                  <a:srgbClr val="FFFFFF"/>
                </a:solidFill>
              </a14:hiddenFill>
            </a:ext>
          </a:extLst>
        </p:spPr>
      </p:pic>
      <p:sp>
        <p:nvSpPr>
          <p:cNvPr id="13" name="CuadroTexto 12">
            <a:extLst>
              <a:ext uri="{FF2B5EF4-FFF2-40B4-BE49-F238E27FC236}">
                <a16:creationId xmlns:a16="http://schemas.microsoft.com/office/drawing/2014/main" id="{A0F5D40B-C0B1-582D-D862-0DB70C7AC1DD}"/>
              </a:ext>
            </a:extLst>
          </p:cNvPr>
          <p:cNvSpPr txBox="1"/>
          <p:nvPr/>
        </p:nvSpPr>
        <p:spPr>
          <a:xfrm>
            <a:off x="332015" y="221064"/>
            <a:ext cx="4285147" cy="523220"/>
          </a:xfrm>
          <a:prstGeom prst="rect">
            <a:avLst/>
          </a:prstGeom>
          <a:noFill/>
        </p:spPr>
        <p:txBody>
          <a:bodyPr wrap="none" rtlCol="0">
            <a:spAutoFit/>
          </a:bodyPr>
          <a:lstStyle/>
          <a:p>
            <a:r>
              <a:rPr lang="es-PE" sz="2800" b="1" u="sng" dirty="0">
                <a:solidFill>
                  <a:srgbClr val="002060"/>
                </a:solidFill>
                <a:latin typeface="Calibri" panose="020F0502020204030204" pitchFamily="34" charset="0"/>
                <a:cs typeface="Calibri" panose="020F0502020204030204" pitchFamily="34" charset="0"/>
              </a:rPr>
              <a:t>Construyendo algo nuevo…</a:t>
            </a:r>
          </a:p>
        </p:txBody>
      </p:sp>
      <p:pic>
        <p:nvPicPr>
          <p:cNvPr id="4" name="Google Shape;336;p32" descr="Resultado de imagen para tronco">
            <a:extLst>
              <a:ext uri="{FF2B5EF4-FFF2-40B4-BE49-F238E27FC236}">
                <a16:creationId xmlns:a16="http://schemas.microsoft.com/office/drawing/2014/main" id="{04A295F0-8C6D-3C71-D2CA-EC315DC2B157}"/>
              </a:ext>
            </a:extLst>
          </p:cNvPr>
          <p:cNvPicPr preferRelativeResize="0"/>
          <p:nvPr/>
        </p:nvPicPr>
        <p:blipFill rotWithShape="1">
          <a:blip r:embed="rId5">
            <a:alphaModFix/>
          </a:blip>
          <a:srcRect/>
          <a:stretch/>
        </p:blipFill>
        <p:spPr>
          <a:xfrm>
            <a:off x="4660990" y="1998265"/>
            <a:ext cx="2384425" cy="1683124"/>
          </a:xfrm>
          <a:prstGeom prst="rect">
            <a:avLst/>
          </a:prstGeom>
          <a:noFill/>
          <a:ln>
            <a:noFill/>
          </a:ln>
        </p:spPr>
      </p:pic>
      <p:pic>
        <p:nvPicPr>
          <p:cNvPr id="5" name="Google Shape;337;p32" descr="Resultado de imagen para caja de herramientas">
            <a:extLst>
              <a:ext uri="{FF2B5EF4-FFF2-40B4-BE49-F238E27FC236}">
                <a16:creationId xmlns:a16="http://schemas.microsoft.com/office/drawing/2014/main" id="{E55E9726-B199-E09F-CB1B-C69B183585C0}"/>
              </a:ext>
            </a:extLst>
          </p:cNvPr>
          <p:cNvPicPr preferRelativeResize="0"/>
          <p:nvPr/>
        </p:nvPicPr>
        <p:blipFill rotWithShape="1">
          <a:blip r:embed="rId6">
            <a:alphaModFix/>
          </a:blip>
          <a:srcRect/>
          <a:stretch/>
        </p:blipFill>
        <p:spPr>
          <a:xfrm>
            <a:off x="385490" y="2736297"/>
            <a:ext cx="1076325" cy="1076325"/>
          </a:xfrm>
          <a:prstGeom prst="rect">
            <a:avLst/>
          </a:prstGeom>
          <a:noFill/>
          <a:ln>
            <a:noFill/>
          </a:ln>
        </p:spPr>
      </p:pic>
      <p:pic>
        <p:nvPicPr>
          <p:cNvPr id="6" name="Google Shape;338;p32" descr="Resultado de imagen para caja de herramientas">
            <a:extLst>
              <a:ext uri="{FF2B5EF4-FFF2-40B4-BE49-F238E27FC236}">
                <a16:creationId xmlns:a16="http://schemas.microsoft.com/office/drawing/2014/main" id="{539BACB1-9620-EF6D-43F3-D897267E6B25}"/>
              </a:ext>
            </a:extLst>
          </p:cNvPr>
          <p:cNvPicPr preferRelativeResize="0"/>
          <p:nvPr/>
        </p:nvPicPr>
        <p:blipFill rotWithShape="1">
          <a:blip r:embed="rId6">
            <a:alphaModFix/>
          </a:blip>
          <a:srcRect/>
          <a:stretch/>
        </p:blipFill>
        <p:spPr>
          <a:xfrm>
            <a:off x="385489" y="1762052"/>
            <a:ext cx="1076325" cy="1076325"/>
          </a:xfrm>
          <a:prstGeom prst="rect">
            <a:avLst/>
          </a:prstGeom>
          <a:noFill/>
          <a:ln>
            <a:noFill/>
          </a:ln>
        </p:spPr>
      </p:pic>
      <p:pic>
        <p:nvPicPr>
          <p:cNvPr id="7" name="Google Shape;339;p32" descr="Resultado de imagen para caja de herramientas">
            <a:extLst>
              <a:ext uri="{FF2B5EF4-FFF2-40B4-BE49-F238E27FC236}">
                <a16:creationId xmlns:a16="http://schemas.microsoft.com/office/drawing/2014/main" id="{9A81184C-670E-69A3-33C1-5765E74AB456}"/>
              </a:ext>
            </a:extLst>
          </p:cNvPr>
          <p:cNvPicPr preferRelativeResize="0"/>
          <p:nvPr/>
        </p:nvPicPr>
        <p:blipFill rotWithShape="1">
          <a:blip r:embed="rId6">
            <a:alphaModFix/>
          </a:blip>
          <a:srcRect/>
          <a:stretch/>
        </p:blipFill>
        <p:spPr>
          <a:xfrm>
            <a:off x="385489" y="796601"/>
            <a:ext cx="1076325" cy="1076325"/>
          </a:xfrm>
          <a:prstGeom prst="rect">
            <a:avLst/>
          </a:prstGeom>
          <a:noFill/>
          <a:ln>
            <a:noFill/>
          </a:ln>
        </p:spPr>
      </p:pic>
      <p:pic>
        <p:nvPicPr>
          <p:cNvPr id="8" name="Google Shape;340;p32" descr="Resultado de imagen para caja de herramientas">
            <a:extLst>
              <a:ext uri="{FF2B5EF4-FFF2-40B4-BE49-F238E27FC236}">
                <a16:creationId xmlns:a16="http://schemas.microsoft.com/office/drawing/2014/main" id="{2AC2DEE2-E114-1E06-464B-C905A8BA80F1}"/>
              </a:ext>
            </a:extLst>
          </p:cNvPr>
          <p:cNvPicPr preferRelativeResize="0"/>
          <p:nvPr/>
        </p:nvPicPr>
        <p:blipFill rotWithShape="1">
          <a:blip r:embed="rId6">
            <a:alphaModFix/>
          </a:blip>
          <a:srcRect/>
          <a:stretch/>
        </p:blipFill>
        <p:spPr>
          <a:xfrm>
            <a:off x="1493574" y="2689294"/>
            <a:ext cx="1076325" cy="1076325"/>
          </a:xfrm>
          <a:prstGeom prst="rect">
            <a:avLst/>
          </a:prstGeom>
          <a:noFill/>
          <a:ln>
            <a:noFill/>
          </a:ln>
        </p:spPr>
      </p:pic>
      <p:pic>
        <p:nvPicPr>
          <p:cNvPr id="9" name="Google Shape;341;p32" descr="Resultado de imagen para caja de herramientas">
            <a:extLst>
              <a:ext uri="{FF2B5EF4-FFF2-40B4-BE49-F238E27FC236}">
                <a16:creationId xmlns:a16="http://schemas.microsoft.com/office/drawing/2014/main" id="{D2F7050A-2AB7-4C40-6B05-F610D2DCCBE9}"/>
              </a:ext>
            </a:extLst>
          </p:cNvPr>
          <p:cNvPicPr preferRelativeResize="0"/>
          <p:nvPr/>
        </p:nvPicPr>
        <p:blipFill rotWithShape="1">
          <a:blip r:embed="rId6">
            <a:alphaModFix/>
          </a:blip>
          <a:srcRect/>
          <a:stretch/>
        </p:blipFill>
        <p:spPr>
          <a:xfrm>
            <a:off x="1493573" y="1703075"/>
            <a:ext cx="1076325" cy="1076325"/>
          </a:xfrm>
          <a:prstGeom prst="rect">
            <a:avLst/>
          </a:prstGeom>
          <a:noFill/>
          <a:ln>
            <a:noFill/>
          </a:ln>
        </p:spPr>
      </p:pic>
      <p:pic>
        <p:nvPicPr>
          <p:cNvPr id="11" name="Google Shape;342;p32" descr="Resultado de imagen para caja de herramientas">
            <a:extLst>
              <a:ext uri="{FF2B5EF4-FFF2-40B4-BE49-F238E27FC236}">
                <a16:creationId xmlns:a16="http://schemas.microsoft.com/office/drawing/2014/main" id="{5552C2A9-1ABB-B98F-DA99-E4483FFD9292}"/>
              </a:ext>
            </a:extLst>
          </p:cNvPr>
          <p:cNvPicPr preferRelativeResize="0"/>
          <p:nvPr/>
        </p:nvPicPr>
        <p:blipFill rotWithShape="1">
          <a:blip r:embed="rId6">
            <a:alphaModFix/>
          </a:blip>
          <a:srcRect/>
          <a:stretch/>
        </p:blipFill>
        <p:spPr>
          <a:xfrm>
            <a:off x="1493571" y="796600"/>
            <a:ext cx="1076325" cy="1076325"/>
          </a:xfrm>
          <a:prstGeom prst="rect">
            <a:avLst/>
          </a:prstGeom>
          <a:noFill/>
          <a:ln>
            <a:noFill/>
          </a:ln>
        </p:spPr>
      </p:pic>
      <p:pic>
        <p:nvPicPr>
          <p:cNvPr id="14" name="Google Shape;343;p32" descr="Resultado de imagen para caja de herramientas">
            <a:extLst>
              <a:ext uri="{FF2B5EF4-FFF2-40B4-BE49-F238E27FC236}">
                <a16:creationId xmlns:a16="http://schemas.microsoft.com/office/drawing/2014/main" id="{83D0FA2F-CFBE-261A-9E4B-597E6FB25405}"/>
              </a:ext>
            </a:extLst>
          </p:cNvPr>
          <p:cNvPicPr preferRelativeResize="0"/>
          <p:nvPr/>
        </p:nvPicPr>
        <p:blipFill rotWithShape="1">
          <a:blip r:embed="rId7">
            <a:alphaModFix/>
          </a:blip>
          <a:srcRect/>
          <a:stretch/>
        </p:blipFill>
        <p:spPr>
          <a:xfrm>
            <a:off x="3071598" y="1719896"/>
            <a:ext cx="1418129" cy="1418129"/>
          </a:xfrm>
          <a:prstGeom prst="rect">
            <a:avLst/>
          </a:prstGeom>
          <a:noFill/>
          <a:ln>
            <a:noFill/>
          </a:ln>
        </p:spPr>
      </p:pic>
      <p:pic>
        <p:nvPicPr>
          <p:cNvPr id="15" name="Google Shape;344;p32" descr="Resultado de imagen para serrucho">
            <a:extLst>
              <a:ext uri="{FF2B5EF4-FFF2-40B4-BE49-F238E27FC236}">
                <a16:creationId xmlns:a16="http://schemas.microsoft.com/office/drawing/2014/main" id="{14D696AD-EFE3-6BDB-D351-8D5F82571224}"/>
              </a:ext>
            </a:extLst>
          </p:cNvPr>
          <p:cNvPicPr preferRelativeResize="0"/>
          <p:nvPr/>
        </p:nvPicPr>
        <p:blipFill rotWithShape="1">
          <a:blip r:embed="rId8">
            <a:alphaModFix/>
          </a:blip>
          <a:srcRect/>
          <a:stretch/>
        </p:blipFill>
        <p:spPr>
          <a:xfrm>
            <a:off x="5078036" y="277855"/>
            <a:ext cx="1749425" cy="1749425"/>
          </a:xfrm>
          <a:prstGeom prst="rect">
            <a:avLst/>
          </a:prstGeom>
          <a:noFill/>
          <a:ln>
            <a:noFill/>
          </a:ln>
        </p:spPr>
      </p:pic>
      <p:sp>
        <p:nvSpPr>
          <p:cNvPr id="16" name="Google Shape;345;p32">
            <a:extLst>
              <a:ext uri="{FF2B5EF4-FFF2-40B4-BE49-F238E27FC236}">
                <a16:creationId xmlns:a16="http://schemas.microsoft.com/office/drawing/2014/main" id="{CFEDE83F-4CCF-CEED-8310-94FA58296DF2}"/>
              </a:ext>
            </a:extLst>
          </p:cNvPr>
          <p:cNvSpPr txBox="1"/>
          <p:nvPr/>
        </p:nvSpPr>
        <p:spPr>
          <a:xfrm>
            <a:off x="4600169" y="4197161"/>
            <a:ext cx="2128354" cy="646331"/>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s-PE" sz="1800" b="1">
                <a:solidFill>
                  <a:srgbClr val="002060"/>
                </a:solidFill>
                <a:latin typeface="Calibri"/>
                <a:ea typeface="Calibri"/>
                <a:cs typeface="Calibri"/>
                <a:sym typeface="Calibri"/>
              </a:rPr>
              <a:t>MESA DE TRABAJO</a:t>
            </a:r>
            <a:endParaRPr/>
          </a:p>
          <a:p>
            <a:pPr marL="0" marR="0" lvl="0" indent="0" algn="ctr" rtl="0">
              <a:spcBef>
                <a:spcPts val="0"/>
              </a:spcBef>
              <a:spcAft>
                <a:spcPts val="0"/>
              </a:spcAft>
              <a:buNone/>
            </a:pPr>
            <a:r>
              <a:rPr lang="es-PE" sz="1800" b="1">
                <a:solidFill>
                  <a:srgbClr val="002060"/>
                </a:solidFill>
                <a:latin typeface="Calibri"/>
                <a:ea typeface="Calibri"/>
                <a:cs typeface="Calibri"/>
                <a:sym typeface="Calibri"/>
              </a:rPr>
              <a:t>(</a:t>
            </a:r>
            <a:r>
              <a:rPr lang="es-PE" sz="1800" b="1" i="1">
                <a:solidFill>
                  <a:srgbClr val="002060"/>
                </a:solidFill>
                <a:latin typeface="Calibri"/>
                <a:ea typeface="Calibri"/>
                <a:cs typeface="Calibri"/>
                <a:sym typeface="Calibri"/>
              </a:rPr>
              <a:t>R Console</a:t>
            </a:r>
            <a:r>
              <a:rPr lang="es-PE" sz="1800" b="1">
                <a:solidFill>
                  <a:srgbClr val="002060"/>
                </a:solidFill>
                <a:latin typeface="Calibri"/>
                <a:ea typeface="Calibri"/>
                <a:cs typeface="Calibri"/>
                <a:sym typeface="Calibri"/>
              </a:rPr>
              <a:t>)</a:t>
            </a:r>
            <a:endParaRPr sz="1800" b="1">
              <a:solidFill>
                <a:srgbClr val="002060"/>
              </a:solidFill>
              <a:latin typeface="Calibri"/>
              <a:ea typeface="Calibri"/>
              <a:cs typeface="Calibri"/>
              <a:sym typeface="Calibri"/>
            </a:endParaRPr>
          </a:p>
        </p:txBody>
      </p:sp>
      <p:sp>
        <p:nvSpPr>
          <p:cNvPr id="17" name="Google Shape;346;p32">
            <a:extLst>
              <a:ext uri="{FF2B5EF4-FFF2-40B4-BE49-F238E27FC236}">
                <a16:creationId xmlns:a16="http://schemas.microsoft.com/office/drawing/2014/main" id="{C78A1B40-6E4D-3646-C698-E169DAE80479}"/>
              </a:ext>
            </a:extLst>
          </p:cNvPr>
          <p:cNvSpPr txBox="1"/>
          <p:nvPr/>
        </p:nvSpPr>
        <p:spPr>
          <a:xfrm>
            <a:off x="429394" y="3852404"/>
            <a:ext cx="2128354" cy="92333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s-PE" sz="1800" b="1">
                <a:solidFill>
                  <a:srgbClr val="002060"/>
                </a:solidFill>
                <a:latin typeface="Calibri"/>
                <a:ea typeface="Calibri"/>
                <a:cs typeface="Calibri"/>
                <a:sym typeface="Calibri"/>
              </a:rPr>
              <a:t>CAJAS DE HERRAMIENTAS</a:t>
            </a:r>
            <a:endParaRPr/>
          </a:p>
          <a:p>
            <a:pPr marL="0" marR="0" lvl="0" indent="0" algn="ctr" rtl="0">
              <a:spcBef>
                <a:spcPts val="0"/>
              </a:spcBef>
              <a:spcAft>
                <a:spcPts val="0"/>
              </a:spcAft>
              <a:buNone/>
            </a:pPr>
            <a:r>
              <a:rPr lang="es-PE" sz="1800" b="1">
                <a:solidFill>
                  <a:srgbClr val="002060"/>
                </a:solidFill>
                <a:latin typeface="Calibri"/>
                <a:ea typeface="Calibri"/>
                <a:cs typeface="Calibri"/>
                <a:sym typeface="Calibri"/>
              </a:rPr>
              <a:t>(</a:t>
            </a:r>
            <a:r>
              <a:rPr lang="es-PE" sz="1800" b="1" i="1">
                <a:solidFill>
                  <a:srgbClr val="002060"/>
                </a:solidFill>
                <a:latin typeface="Calibri"/>
                <a:ea typeface="Calibri"/>
                <a:cs typeface="Calibri"/>
                <a:sym typeface="Calibri"/>
              </a:rPr>
              <a:t>Packages</a:t>
            </a:r>
            <a:r>
              <a:rPr lang="es-PE" sz="1800" b="1">
                <a:solidFill>
                  <a:srgbClr val="002060"/>
                </a:solidFill>
                <a:latin typeface="Calibri"/>
                <a:ea typeface="Calibri"/>
                <a:cs typeface="Calibri"/>
                <a:sym typeface="Calibri"/>
              </a:rPr>
              <a:t>)</a:t>
            </a:r>
            <a:endParaRPr sz="1800" b="1">
              <a:solidFill>
                <a:srgbClr val="002060"/>
              </a:solidFill>
              <a:latin typeface="Calibri"/>
              <a:ea typeface="Calibri"/>
              <a:cs typeface="Calibri"/>
              <a:sym typeface="Calibri"/>
            </a:endParaRPr>
          </a:p>
        </p:txBody>
      </p:sp>
      <p:sp>
        <p:nvSpPr>
          <p:cNvPr id="18" name="Google Shape;347;p32">
            <a:extLst>
              <a:ext uri="{FF2B5EF4-FFF2-40B4-BE49-F238E27FC236}">
                <a16:creationId xmlns:a16="http://schemas.microsoft.com/office/drawing/2014/main" id="{19E19711-F139-B8CB-704A-59DB037901FB}"/>
              </a:ext>
            </a:extLst>
          </p:cNvPr>
          <p:cNvSpPr txBox="1"/>
          <p:nvPr/>
        </p:nvSpPr>
        <p:spPr>
          <a:xfrm>
            <a:off x="6188249" y="2211496"/>
            <a:ext cx="1080378" cy="646331"/>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s-PE" sz="1800" b="1" dirty="0">
                <a:solidFill>
                  <a:srgbClr val="002060"/>
                </a:solidFill>
                <a:latin typeface="Calibri"/>
                <a:ea typeface="Calibri"/>
                <a:cs typeface="Calibri"/>
                <a:sym typeface="Calibri"/>
              </a:rPr>
              <a:t>OBJETO</a:t>
            </a:r>
            <a:endParaRPr dirty="0"/>
          </a:p>
          <a:p>
            <a:pPr marL="0" marR="0" lvl="0" indent="0" algn="ctr" rtl="0">
              <a:spcBef>
                <a:spcPts val="0"/>
              </a:spcBef>
              <a:spcAft>
                <a:spcPts val="0"/>
              </a:spcAft>
              <a:buNone/>
            </a:pPr>
            <a:r>
              <a:rPr lang="es-PE" sz="1800" b="1" dirty="0">
                <a:solidFill>
                  <a:srgbClr val="002060"/>
                </a:solidFill>
                <a:latin typeface="Calibri"/>
                <a:ea typeface="Calibri"/>
                <a:cs typeface="Calibri"/>
                <a:sym typeface="Calibri"/>
              </a:rPr>
              <a:t>(</a:t>
            </a:r>
            <a:r>
              <a:rPr lang="es-PE" sz="1800" b="1" i="1" dirty="0">
                <a:solidFill>
                  <a:srgbClr val="002060"/>
                </a:solidFill>
                <a:latin typeface="Calibri"/>
                <a:ea typeface="Calibri"/>
                <a:cs typeface="Calibri"/>
                <a:sym typeface="Calibri"/>
              </a:rPr>
              <a:t>Data</a:t>
            </a:r>
            <a:r>
              <a:rPr lang="es-PE" sz="1800" b="1" dirty="0">
                <a:solidFill>
                  <a:srgbClr val="002060"/>
                </a:solidFill>
                <a:latin typeface="Calibri"/>
                <a:ea typeface="Calibri"/>
                <a:cs typeface="Calibri"/>
                <a:sym typeface="Calibri"/>
              </a:rPr>
              <a:t>)</a:t>
            </a:r>
            <a:endParaRPr sz="1800" b="1" dirty="0">
              <a:solidFill>
                <a:srgbClr val="002060"/>
              </a:solidFill>
              <a:latin typeface="Calibri"/>
              <a:ea typeface="Calibri"/>
              <a:cs typeface="Calibri"/>
              <a:sym typeface="Calibri"/>
            </a:endParaRPr>
          </a:p>
        </p:txBody>
      </p:sp>
      <p:sp>
        <p:nvSpPr>
          <p:cNvPr id="19" name="Google Shape;348;p32">
            <a:extLst>
              <a:ext uri="{FF2B5EF4-FFF2-40B4-BE49-F238E27FC236}">
                <a16:creationId xmlns:a16="http://schemas.microsoft.com/office/drawing/2014/main" id="{946E312C-BC39-D92E-1C87-BA2CBC77B653}"/>
              </a:ext>
            </a:extLst>
          </p:cNvPr>
          <p:cNvSpPr txBox="1"/>
          <p:nvPr/>
        </p:nvSpPr>
        <p:spPr>
          <a:xfrm>
            <a:off x="2741159" y="1080771"/>
            <a:ext cx="2128354" cy="1200329"/>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s-PE" b="1">
                <a:solidFill>
                  <a:srgbClr val="002060"/>
                </a:solidFill>
                <a:latin typeface="Calibri"/>
                <a:ea typeface="Calibri"/>
                <a:cs typeface="Calibri"/>
                <a:sym typeface="Calibri"/>
              </a:rPr>
              <a:t>CAJA DE HERRAMIENTAS </a:t>
            </a:r>
            <a:r>
              <a:rPr lang="es-PE" b="1" u="sng">
                <a:solidFill>
                  <a:srgbClr val="002060"/>
                </a:solidFill>
                <a:latin typeface="Calibri"/>
                <a:ea typeface="Calibri"/>
                <a:cs typeface="Calibri"/>
                <a:sym typeface="Calibri"/>
              </a:rPr>
              <a:t>ELEGIDA</a:t>
            </a:r>
            <a:endParaRPr sz="1100"/>
          </a:p>
          <a:p>
            <a:pPr marL="0" marR="0" lvl="0" indent="0" algn="ctr" rtl="0">
              <a:spcBef>
                <a:spcPts val="0"/>
              </a:spcBef>
              <a:spcAft>
                <a:spcPts val="0"/>
              </a:spcAft>
              <a:buNone/>
            </a:pPr>
            <a:r>
              <a:rPr lang="es-PE" b="1">
                <a:solidFill>
                  <a:srgbClr val="002060"/>
                </a:solidFill>
                <a:latin typeface="Calibri"/>
                <a:ea typeface="Calibri"/>
                <a:cs typeface="Calibri"/>
                <a:sym typeface="Calibri"/>
              </a:rPr>
              <a:t>(</a:t>
            </a:r>
            <a:r>
              <a:rPr lang="es-PE" b="1" i="1">
                <a:solidFill>
                  <a:srgbClr val="002060"/>
                </a:solidFill>
                <a:latin typeface="Calibri"/>
                <a:ea typeface="Calibri"/>
                <a:cs typeface="Calibri"/>
                <a:sym typeface="Calibri"/>
              </a:rPr>
              <a:t>library</a:t>
            </a:r>
            <a:r>
              <a:rPr lang="es-PE" b="1">
                <a:solidFill>
                  <a:srgbClr val="002060"/>
                </a:solidFill>
                <a:latin typeface="Calibri"/>
                <a:ea typeface="Calibri"/>
                <a:cs typeface="Calibri"/>
                <a:sym typeface="Calibri"/>
              </a:rPr>
              <a:t>)</a:t>
            </a:r>
            <a:endParaRPr b="1">
              <a:solidFill>
                <a:srgbClr val="002060"/>
              </a:solidFill>
              <a:latin typeface="Calibri"/>
              <a:ea typeface="Calibri"/>
              <a:cs typeface="Calibri"/>
              <a:sym typeface="Calibri"/>
            </a:endParaRPr>
          </a:p>
        </p:txBody>
      </p:sp>
      <p:sp>
        <p:nvSpPr>
          <p:cNvPr id="20" name="Google Shape;349;p32">
            <a:extLst>
              <a:ext uri="{FF2B5EF4-FFF2-40B4-BE49-F238E27FC236}">
                <a16:creationId xmlns:a16="http://schemas.microsoft.com/office/drawing/2014/main" id="{E2877BDA-BB7C-4C26-3373-7A1F52EEE90C}"/>
              </a:ext>
            </a:extLst>
          </p:cNvPr>
          <p:cNvSpPr txBox="1"/>
          <p:nvPr/>
        </p:nvSpPr>
        <p:spPr>
          <a:xfrm>
            <a:off x="6224158" y="1074935"/>
            <a:ext cx="2128354" cy="92333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s-PE" sz="1800" b="1" dirty="0">
                <a:solidFill>
                  <a:srgbClr val="002060"/>
                </a:solidFill>
                <a:latin typeface="Calibri"/>
                <a:ea typeface="Calibri"/>
                <a:cs typeface="Calibri"/>
                <a:sym typeface="Calibri"/>
              </a:rPr>
              <a:t>HERRAMIENTAS A UTILIZAR</a:t>
            </a:r>
            <a:endParaRPr dirty="0"/>
          </a:p>
          <a:p>
            <a:pPr marL="0" marR="0" lvl="0" indent="0" algn="ctr" rtl="0">
              <a:spcBef>
                <a:spcPts val="0"/>
              </a:spcBef>
              <a:spcAft>
                <a:spcPts val="0"/>
              </a:spcAft>
              <a:buNone/>
            </a:pPr>
            <a:r>
              <a:rPr lang="es-PE" sz="1800" b="1" dirty="0">
                <a:solidFill>
                  <a:srgbClr val="002060"/>
                </a:solidFill>
                <a:latin typeface="Calibri"/>
                <a:ea typeface="Calibri"/>
                <a:cs typeface="Calibri"/>
                <a:sym typeface="Calibri"/>
              </a:rPr>
              <a:t>(</a:t>
            </a:r>
            <a:r>
              <a:rPr lang="es-PE" sz="1800" b="1" i="1" dirty="0">
                <a:solidFill>
                  <a:srgbClr val="002060"/>
                </a:solidFill>
                <a:latin typeface="Calibri"/>
                <a:ea typeface="Calibri"/>
                <a:cs typeface="Calibri"/>
                <a:sym typeface="Calibri"/>
              </a:rPr>
              <a:t>Functions</a:t>
            </a:r>
            <a:r>
              <a:rPr lang="es-PE" sz="1800" b="1" dirty="0">
                <a:solidFill>
                  <a:srgbClr val="002060"/>
                </a:solidFill>
                <a:latin typeface="Calibri"/>
                <a:ea typeface="Calibri"/>
                <a:cs typeface="Calibri"/>
                <a:sym typeface="Calibri"/>
              </a:rPr>
              <a:t>)</a:t>
            </a:r>
            <a:endParaRPr sz="1800" b="1" dirty="0">
              <a:solidFill>
                <a:srgbClr val="002060"/>
              </a:solidFill>
              <a:latin typeface="Calibri"/>
              <a:ea typeface="Calibri"/>
              <a:cs typeface="Calibri"/>
              <a:sym typeface="Calibri"/>
            </a:endParaRPr>
          </a:p>
        </p:txBody>
      </p:sp>
      <p:pic>
        <p:nvPicPr>
          <p:cNvPr id="21" name="Google Shape;350;p32" descr="Resultado de imagen para instructions image">
            <a:extLst>
              <a:ext uri="{FF2B5EF4-FFF2-40B4-BE49-F238E27FC236}">
                <a16:creationId xmlns:a16="http://schemas.microsoft.com/office/drawing/2014/main" id="{572D436E-2CC3-F551-0FDC-CC2F19061C89}"/>
              </a:ext>
            </a:extLst>
          </p:cNvPr>
          <p:cNvPicPr preferRelativeResize="0"/>
          <p:nvPr/>
        </p:nvPicPr>
        <p:blipFill rotWithShape="1">
          <a:blip r:embed="rId9">
            <a:alphaModFix/>
          </a:blip>
          <a:srcRect/>
          <a:stretch/>
        </p:blipFill>
        <p:spPr>
          <a:xfrm>
            <a:off x="7675947" y="2323175"/>
            <a:ext cx="1289119" cy="1607893"/>
          </a:xfrm>
          <a:prstGeom prst="rect">
            <a:avLst/>
          </a:prstGeom>
          <a:noFill/>
          <a:ln w="9525" cap="flat" cmpd="sng">
            <a:solidFill>
              <a:schemeClr val="dk1"/>
            </a:solidFill>
            <a:prstDash val="solid"/>
            <a:round/>
            <a:headEnd type="none" w="sm" len="sm"/>
            <a:tailEnd type="none" w="sm" len="sm"/>
          </a:ln>
        </p:spPr>
      </p:pic>
      <p:sp>
        <p:nvSpPr>
          <p:cNvPr id="22" name="Google Shape;351;p32">
            <a:extLst>
              <a:ext uri="{FF2B5EF4-FFF2-40B4-BE49-F238E27FC236}">
                <a16:creationId xmlns:a16="http://schemas.microsoft.com/office/drawing/2014/main" id="{6A67AF55-056F-9F73-C55C-7850F6FA5D42}"/>
              </a:ext>
            </a:extLst>
          </p:cNvPr>
          <p:cNvSpPr txBox="1"/>
          <p:nvPr/>
        </p:nvSpPr>
        <p:spPr>
          <a:xfrm>
            <a:off x="7497095" y="3934691"/>
            <a:ext cx="1612655" cy="646331"/>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s-PE" sz="1800" b="1" dirty="0">
                <a:solidFill>
                  <a:srgbClr val="002060"/>
                </a:solidFill>
                <a:latin typeface="Calibri"/>
                <a:ea typeface="Calibri"/>
                <a:cs typeface="Calibri"/>
                <a:sym typeface="Calibri"/>
              </a:rPr>
              <a:t>INSTRUCTIVO</a:t>
            </a:r>
            <a:endParaRPr dirty="0"/>
          </a:p>
          <a:p>
            <a:pPr marL="0" marR="0" lvl="0" indent="0" algn="ctr" rtl="0">
              <a:spcBef>
                <a:spcPts val="0"/>
              </a:spcBef>
              <a:spcAft>
                <a:spcPts val="0"/>
              </a:spcAft>
              <a:buNone/>
            </a:pPr>
            <a:r>
              <a:rPr lang="es-PE" sz="1800" b="1" dirty="0">
                <a:solidFill>
                  <a:srgbClr val="002060"/>
                </a:solidFill>
                <a:latin typeface="Calibri"/>
                <a:ea typeface="Calibri"/>
                <a:cs typeface="Calibri"/>
                <a:sym typeface="Calibri"/>
              </a:rPr>
              <a:t>(</a:t>
            </a:r>
            <a:r>
              <a:rPr lang="es-PE" sz="1800" b="1" i="1" dirty="0">
                <a:solidFill>
                  <a:srgbClr val="002060"/>
                </a:solidFill>
                <a:latin typeface="Calibri"/>
                <a:ea typeface="Calibri"/>
                <a:cs typeface="Calibri"/>
                <a:sym typeface="Calibri"/>
              </a:rPr>
              <a:t>Script</a:t>
            </a:r>
            <a:r>
              <a:rPr lang="es-PE" sz="1800" b="1" dirty="0">
                <a:solidFill>
                  <a:srgbClr val="002060"/>
                </a:solidFill>
                <a:latin typeface="Calibri"/>
                <a:ea typeface="Calibri"/>
                <a:cs typeface="Calibri"/>
                <a:sym typeface="Calibri"/>
              </a:rPr>
              <a:t>)</a:t>
            </a:r>
            <a:endParaRPr sz="1800" b="1" dirty="0">
              <a:solidFill>
                <a:srgbClr val="002060"/>
              </a:solidFill>
              <a:latin typeface="Calibri"/>
              <a:ea typeface="Calibri"/>
              <a:cs typeface="Calibri"/>
              <a:sym typeface="Calibri"/>
            </a:endParaRPr>
          </a:p>
        </p:txBody>
      </p:sp>
    </p:spTree>
    <p:extLst>
      <p:ext uri="{BB962C8B-B14F-4D97-AF65-F5344CB8AC3E}">
        <p14:creationId xmlns:p14="http://schemas.microsoft.com/office/powerpoint/2010/main" val="3958634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10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childTnLst>
                                </p:cTn>
                              </p:par>
                              <p:par>
                                <p:cTn id="18" presetID="10" presetClass="entr" presetSubtype="0" fill="hold" nodeType="with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1000"/>
                                        <p:tgtEl>
                                          <p:spTgt spid="11"/>
                                        </p:tgtEl>
                                      </p:cBhvr>
                                    </p:animEffect>
                                  </p:childTnLst>
                                </p:cTn>
                              </p:par>
                              <p:par>
                                <p:cTn id="21" presetID="10" presetClass="entr" presetSubtype="0" fill="hold" nodeType="with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1000"/>
                                        <p:tgtEl>
                                          <p:spTgt spid="6"/>
                                        </p:tgtEl>
                                      </p:cBhvr>
                                    </p:animEffect>
                                  </p:childTnLst>
                                </p:cTn>
                              </p:par>
                              <p:par>
                                <p:cTn id="24" presetID="10" presetClass="entr" presetSubtype="0" fill="hold"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1000"/>
                                        <p:tgtEl>
                                          <p:spTgt spid="9"/>
                                        </p:tgtEl>
                                      </p:cBhvr>
                                    </p:animEffect>
                                  </p:childTnLst>
                                </p:cTn>
                              </p:par>
                              <p:par>
                                <p:cTn id="27" presetID="10" presetClass="entr" presetSubtype="0" fill="hold" nodeType="with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fade">
                                      <p:cBhvr>
                                        <p:cTn id="29" dur="1000"/>
                                        <p:tgtEl>
                                          <p:spTgt spid="5"/>
                                        </p:tgtEl>
                                      </p:cBhvr>
                                    </p:animEffect>
                                  </p:childTnLst>
                                </p:cTn>
                              </p:par>
                              <p:par>
                                <p:cTn id="30" presetID="10" presetClass="entr" presetSubtype="0" fill="hold" nodeType="with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1000"/>
                                        <p:tgtEl>
                                          <p:spTgt spid="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1000"/>
                                        <p:tgtEl>
                                          <p:spTgt spid="14"/>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fade">
                                      <p:cBhvr>
                                        <p:cTn id="42" dur="1000"/>
                                        <p:tgtEl>
                                          <p:spTgt spid="15"/>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fade">
                                      <p:cBhvr>
                                        <p:cTn id="47" dur="1000"/>
                                        <p:tgtEl>
                                          <p:spTgt spid="16"/>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8"/>
                                        </p:tgtEl>
                                        <p:attrNameLst>
                                          <p:attrName>style.visibility</p:attrName>
                                        </p:attrNameLst>
                                      </p:cBhvr>
                                      <p:to>
                                        <p:strVal val="visible"/>
                                      </p:to>
                                    </p:set>
                                    <p:animEffect transition="in" filter="fade">
                                      <p:cBhvr>
                                        <p:cTn id="52" dur="1000"/>
                                        <p:tgtEl>
                                          <p:spTgt spid="18"/>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17"/>
                                        </p:tgtEl>
                                        <p:attrNameLst>
                                          <p:attrName>style.visibility</p:attrName>
                                        </p:attrNameLst>
                                      </p:cBhvr>
                                      <p:to>
                                        <p:strVal val="visible"/>
                                      </p:to>
                                    </p:set>
                                    <p:animEffect transition="in" filter="fade">
                                      <p:cBhvr>
                                        <p:cTn id="57" dur="1000"/>
                                        <p:tgtEl>
                                          <p:spTgt spid="17"/>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19"/>
                                        </p:tgtEl>
                                        <p:attrNameLst>
                                          <p:attrName>style.visibility</p:attrName>
                                        </p:attrNameLst>
                                      </p:cBhvr>
                                      <p:to>
                                        <p:strVal val="visible"/>
                                      </p:to>
                                    </p:set>
                                    <p:animEffect transition="in" filter="fade">
                                      <p:cBhvr>
                                        <p:cTn id="62" dur="1000"/>
                                        <p:tgtEl>
                                          <p:spTgt spid="19"/>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20"/>
                                        </p:tgtEl>
                                        <p:attrNameLst>
                                          <p:attrName>style.visibility</p:attrName>
                                        </p:attrNameLst>
                                      </p:cBhvr>
                                      <p:to>
                                        <p:strVal val="visible"/>
                                      </p:to>
                                    </p:set>
                                    <p:animEffect transition="in" filter="fade">
                                      <p:cBhvr>
                                        <p:cTn id="67" dur="1000"/>
                                        <p:tgtEl>
                                          <p:spTgt spid="20"/>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21"/>
                                        </p:tgtEl>
                                        <p:attrNameLst>
                                          <p:attrName>style.visibility</p:attrName>
                                        </p:attrNameLst>
                                      </p:cBhvr>
                                      <p:to>
                                        <p:strVal val="visible"/>
                                      </p:to>
                                    </p:set>
                                    <p:animEffect transition="in" filter="fade">
                                      <p:cBhvr>
                                        <p:cTn id="72" dur="500"/>
                                        <p:tgtEl>
                                          <p:spTgt spid="21"/>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22"/>
                                        </p:tgtEl>
                                        <p:attrNameLst>
                                          <p:attrName>style.visibility</p:attrName>
                                        </p:attrNameLst>
                                      </p:cBhvr>
                                      <p:to>
                                        <p:strVal val="visible"/>
                                      </p:to>
                                    </p:set>
                                    <p:animEffect transition="in" filter="fade">
                                      <p:cBhvr>
                                        <p:cTn id="77" dur="10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0" name="Rectángulo 9">
            <a:extLst>
              <a:ext uri="{FF2B5EF4-FFF2-40B4-BE49-F238E27FC236}">
                <a16:creationId xmlns:a16="http://schemas.microsoft.com/office/drawing/2014/main" id="{7B37350C-0A80-B8A8-E074-7DAE27C9C8FB}"/>
              </a:ext>
            </a:extLst>
          </p:cNvPr>
          <p:cNvSpPr/>
          <p:nvPr/>
        </p:nvSpPr>
        <p:spPr>
          <a:xfrm>
            <a:off x="68502" y="65315"/>
            <a:ext cx="9006998" cy="4980215"/>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sz="1800"/>
          </a:p>
        </p:txBody>
      </p:sp>
      <p:pic>
        <p:nvPicPr>
          <p:cNvPr id="12" name="Picture 2" descr="Oducal">
            <a:extLst>
              <a:ext uri="{FF2B5EF4-FFF2-40B4-BE49-F238E27FC236}">
                <a16:creationId xmlns:a16="http://schemas.microsoft.com/office/drawing/2014/main" id="{9BE6264C-2742-5EFF-F420-3FFA63E6C964}"/>
              </a:ext>
            </a:extLst>
          </p:cNvPr>
          <p:cNvPicPr>
            <a:picLocks noChangeAspect="1" noChangeArrowheads="1"/>
          </p:cNvPicPr>
          <p:nvPr/>
        </p:nvPicPr>
        <p:blipFill>
          <a:blip r:embed="rId3">
            <a:alphaModFix amt="20000"/>
            <a:extLst>
              <a:ext uri="{28A0092B-C50C-407E-A947-70E740481C1C}">
                <a14:useLocalDpi xmlns:a14="http://schemas.microsoft.com/office/drawing/2010/main" val="0"/>
              </a:ext>
            </a:extLst>
          </a:blip>
          <a:srcRect/>
          <a:stretch>
            <a:fillRect/>
          </a:stretch>
        </p:blipFill>
        <p:spPr bwMode="auto">
          <a:xfrm>
            <a:off x="7501419" y="4351867"/>
            <a:ext cx="1642581" cy="791633"/>
          </a:xfrm>
          <a:prstGeom prst="rect">
            <a:avLst/>
          </a:prstGeom>
          <a:noFill/>
          <a:extLst>
            <a:ext uri="{909E8E84-426E-40DD-AFC4-6F175D3DCCD1}">
              <a14:hiddenFill xmlns:a14="http://schemas.microsoft.com/office/drawing/2010/main">
                <a:solidFill>
                  <a:srgbClr val="FFFFFF"/>
                </a:solidFill>
              </a14:hiddenFill>
            </a:ext>
          </a:extLst>
        </p:spPr>
      </p:pic>
      <p:pic>
        <p:nvPicPr>
          <p:cNvPr id="21" name="Imagen 20">
            <a:extLst>
              <a:ext uri="{FF2B5EF4-FFF2-40B4-BE49-F238E27FC236}">
                <a16:creationId xmlns:a16="http://schemas.microsoft.com/office/drawing/2014/main" id="{A5F53BD6-6C91-980D-9F03-30619D6871B5}"/>
              </a:ext>
            </a:extLst>
          </p:cNvPr>
          <p:cNvPicPr>
            <a:picLocks noChangeAspect="1"/>
          </p:cNvPicPr>
          <p:nvPr/>
        </p:nvPicPr>
        <p:blipFill>
          <a:blip r:embed="rId4"/>
          <a:stretch>
            <a:fillRect/>
          </a:stretch>
        </p:blipFill>
        <p:spPr>
          <a:xfrm>
            <a:off x="510139" y="232327"/>
            <a:ext cx="7972156" cy="4678846"/>
          </a:xfrm>
          <a:prstGeom prst="rect">
            <a:avLst/>
          </a:prstGeom>
        </p:spPr>
      </p:pic>
      <p:sp>
        <p:nvSpPr>
          <p:cNvPr id="22" name="Elipse 21">
            <a:extLst>
              <a:ext uri="{FF2B5EF4-FFF2-40B4-BE49-F238E27FC236}">
                <a16:creationId xmlns:a16="http://schemas.microsoft.com/office/drawing/2014/main" id="{6B2B0323-28CA-DF5A-1A6F-C168BE5EE4AA}"/>
              </a:ext>
            </a:extLst>
          </p:cNvPr>
          <p:cNvSpPr/>
          <p:nvPr/>
        </p:nvSpPr>
        <p:spPr>
          <a:xfrm>
            <a:off x="6968691" y="385011"/>
            <a:ext cx="1642581" cy="471637"/>
          </a:xfrm>
          <a:prstGeom prst="ellipse">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23" name="CuadroTexto 22">
            <a:extLst>
              <a:ext uri="{FF2B5EF4-FFF2-40B4-BE49-F238E27FC236}">
                <a16:creationId xmlns:a16="http://schemas.microsoft.com/office/drawing/2014/main" id="{1CDC065D-8E51-0441-536D-73EA18C5F45B}"/>
              </a:ext>
            </a:extLst>
          </p:cNvPr>
          <p:cNvSpPr txBox="1"/>
          <p:nvPr/>
        </p:nvSpPr>
        <p:spPr>
          <a:xfrm>
            <a:off x="3791214" y="466940"/>
            <a:ext cx="3150221" cy="307777"/>
          </a:xfrm>
          <a:prstGeom prst="rect">
            <a:avLst/>
          </a:prstGeom>
          <a:noFill/>
        </p:spPr>
        <p:txBody>
          <a:bodyPr wrap="none" rtlCol="0">
            <a:spAutoFit/>
          </a:bodyPr>
          <a:lstStyle/>
          <a:p>
            <a:r>
              <a:rPr lang="es-PE" b="1" dirty="0">
                <a:solidFill>
                  <a:srgbClr val="C00000"/>
                </a:solidFill>
              </a:rPr>
              <a:t>CREAMOS UN NUEVO PROYECTO</a:t>
            </a:r>
          </a:p>
        </p:txBody>
      </p:sp>
    </p:spTree>
    <p:extLst>
      <p:ext uri="{BB962C8B-B14F-4D97-AF65-F5344CB8AC3E}">
        <p14:creationId xmlns:p14="http://schemas.microsoft.com/office/powerpoint/2010/main" val="2298958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0" name="Rectángulo 9">
            <a:extLst>
              <a:ext uri="{FF2B5EF4-FFF2-40B4-BE49-F238E27FC236}">
                <a16:creationId xmlns:a16="http://schemas.microsoft.com/office/drawing/2014/main" id="{7B37350C-0A80-B8A8-E074-7DAE27C9C8FB}"/>
              </a:ext>
            </a:extLst>
          </p:cNvPr>
          <p:cNvSpPr/>
          <p:nvPr/>
        </p:nvSpPr>
        <p:spPr>
          <a:xfrm>
            <a:off x="68502" y="65315"/>
            <a:ext cx="9006998" cy="4980215"/>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sz="1800"/>
          </a:p>
        </p:txBody>
      </p:sp>
      <p:pic>
        <p:nvPicPr>
          <p:cNvPr id="12" name="Picture 2" descr="Oducal">
            <a:extLst>
              <a:ext uri="{FF2B5EF4-FFF2-40B4-BE49-F238E27FC236}">
                <a16:creationId xmlns:a16="http://schemas.microsoft.com/office/drawing/2014/main" id="{9BE6264C-2742-5EFF-F420-3FFA63E6C964}"/>
              </a:ext>
            </a:extLst>
          </p:cNvPr>
          <p:cNvPicPr>
            <a:picLocks noChangeAspect="1" noChangeArrowheads="1"/>
          </p:cNvPicPr>
          <p:nvPr/>
        </p:nvPicPr>
        <p:blipFill>
          <a:blip r:embed="rId3">
            <a:alphaModFix amt="20000"/>
            <a:extLst>
              <a:ext uri="{28A0092B-C50C-407E-A947-70E740481C1C}">
                <a14:useLocalDpi xmlns:a14="http://schemas.microsoft.com/office/drawing/2010/main" val="0"/>
              </a:ext>
            </a:extLst>
          </a:blip>
          <a:srcRect/>
          <a:stretch>
            <a:fillRect/>
          </a:stretch>
        </p:blipFill>
        <p:spPr bwMode="auto">
          <a:xfrm>
            <a:off x="7501419" y="4351867"/>
            <a:ext cx="1642581" cy="791633"/>
          </a:xfrm>
          <a:prstGeom prst="rect">
            <a:avLst/>
          </a:prstGeom>
          <a:noFill/>
          <a:extLst>
            <a:ext uri="{909E8E84-426E-40DD-AFC4-6F175D3DCCD1}">
              <a14:hiddenFill xmlns:a14="http://schemas.microsoft.com/office/drawing/2010/main">
                <a:solidFill>
                  <a:srgbClr val="FFFFFF"/>
                </a:solidFill>
              </a14:hiddenFill>
            </a:ext>
          </a:extLst>
        </p:spPr>
      </p:pic>
      <p:sp>
        <p:nvSpPr>
          <p:cNvPr id="13" name="CuadroTexto 12">
            <a:extLst>
              <a:ext uri="{FF2B5EF4-FFF2-40B4-BE49-F238E27FC236}">
                <a16:creationId xmlns:a16="http://schemas.microsoft.com/office/drawing/2014/main" id="{A0F5D40B-C0B1-582D-D862-0DB70C7AC1DD}"/>
              </a:ext>
            </a:extLst>
          </p:cNvPr>
          <p:cNvSpPr txBox="1"/>
          <p:nvPr/>
        </p:nvSpPr>
        <p:spPr>
          <a:xfrm>
            <a:off x="332015" y="221064"/>
            <a:ext cx="5240537" cy="523220"/>
          </a:xfrm>
          <a:prstGeom prst="rect">
            <a:avLst/>
          </a:prstGeom>
          <a:noFill/>
        </p:spPr>
        <p:txBody>
          <a:bodyPr wrap="none" rtlCol="0">
            <a:spAutoFit/>
          </a:bodyPr>
          <a:lstStyle/>
          <a:p>
            <a:r>
              <a:rPr lang="es-PE" sz="2800" b="1" u="sng" dirty="0">
                <a:solidFill>
                  <a:srgbClr val="002060"/>
                </a:solidFill>
                <a:latin typeface="Calibri" panose="020F0502020204030204" pitchFamily="34" charset="0"/>
                <a:cs typeface="Calibri" panose="020F0502020204030204" pitchFamily="34" charset="0"/>
              </a:rPr>
              <a:t>Por qué utilizar un Proyecto en R?</a:t>
            </a:r>
          </a:p>
        </p:txBody>
      </p:sp>
      <p:sp>
        <p:nvSpPr>
          <p:cNvPr id="14" name="CuadroTexto 13">
            <a:extLst>
              <a:ext uri="{FF2B5EF4-FFF2-40B4-BE49-F238E27FC236}">
                <a16:creationId xmlns:a16="http://schemas.microsoft.com/office/drawing/2014/main" id="{C06A8B4E-A9AD-95C8-0EAD-9202DB5B1E99}"/>
              </a:ext>
            </a:extLst>
          </p:cNvPr>
          <p:cNvSpPr txBox="1"/>
          <p:nvPr/>
        </p:nvSpPr>
        <p:spPr>
          <a:xfrm>
            <a:off x="249889" y="973124"/>
            <a:ext cx="5132925" cy="3416320"/>
          </a:xfrm>
          <a:prstGeom prst="rect">
            <a:avLst/>
          </a:prstGeom>
          <a:noFill/>
        </p:spPr>
        <p:txBody>
          <a:bodyPr wrap="square">
            <a:spAutoFit/>
          </a:bodyPr>
          <a:lstStyle/>
          <a:p>
            <a:r>
              <a:rPr lang="es-ES" sz="1800" dirty="0">
                <a:solidFill>
                  <a:srgbClr val="002060"/>
                </a:solidFill>
                <a:latin typeface="Söhne"/>
              </a:rPr>
              <a:t>Un proyecto en R es una forma de organizar y agrupar todos los archivos relacionados con un análisis específico en un solo lugar. Al usarlo, se garantiza que el código se ejecute correctamente, evitando errores al acceder a datos o scripts.</a:t>
            </a:r>
          </a:p>
          <a:p>
            <a:endParaRPr lang="es-ES" sz="1800" dirty="0">
              <a:solidFill>
                <a:srgbClr val="002060"/>
              </a:solidFill>
              <a:latin typeface="Söhne"/>
            </a:endParaRPr>
          </a:p>
          <a:p>
            <a:r>
              <a:rPr lang="es-ES" sz="1800" dirty="0">
                <a:solidFill>
                  <a:srgbClr val="002060"/>
                </a:solidFill>
                <a:latin typeface="Söhne"/>
              </a:rPr>
              <a:t>Usar proyectos en R permite mantener un trabajo ordenado y claro. Ayuda a separar diferentes análisis, facilitando la reproducibilidad y evitando confusiones al mezclar archivos de diferentes tareas. Es esencial para una gestión eficiente de los análisis en R.</a:t>
            </a:r>
            <a:endParaRPr lang="es-PE" sz="1800" dirty="0">
              <a:solidFill>
                <a:srgbClr val="002060"/>
              </a:solidFill>
            </a:endParaRPr>
          </a:p>
        </p:txBody>
      </p:sp>
      <p:pic>
        <p:nvPicPr>
          <p:cNvPr id="19" name="Imagen 18">
            <a:extLst>
              <a:ext uri="{FF2B5EF4-FFF2-40B4-BE49-F238E27FC236}">
                <a16:creationId xmlns:a16="http://schemas.microsoft.com/office/drawing/2014/main" id="{6AED8A5A-8552-5A58-DF6D-957FAB0E0847}"/>
              </a:ext>
            </a:extLst>
          </p:cNvPr>
          <p:cNvPicPr>
            <a:picLocks noChangeAspect="1"/>
          </p:cNvPicPr>
          <p:nvPr/>
        </p:nvPicPr>
        <p:blipFill>
          <a:blip r:embed="rId4"/>
          <a:stretch>
            <a:fillRect/>
          </a:stretch>
        </p:blipFill>
        <p:spPr>
          <a:xfrm>
            <a:off x="5382814" y="1312608"/>
            <a:ext cx="3511297" cy="2518283"/>
          </a:xfrm>
          <a:prstGeom prst="rect">
            <a:avLst/>
          </a:prstGeom>
        </p:spPr>
      </p:pic>
    </p:spTree>
    <p:extLst>
      <p:ext uri="{BB962C8B-B14F-4D97-AF65-F5344CB8AC3E}">
        <p14:creationId xmlns:p14="http://schemas.microsoft.com/office/powerpoint/2010/main" val="2228934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0" name="Rectángulo 9">
            <a:extLst>
              <a:ext uri="{FF2B5EF4-FFF2-40B4-BE49-F238E27FC236}">
                <a16:creationId xmlns:a16="http://schemas.microsoft.com/office/drawing/2014/main" id="{7B37350C-0A80-B8A8-E074-7DAE27C9C8FB}"/>
              </a:ext>
            </a:extLst>
          </p:cNvPr>
          <p:cNvSpPr/>
          <p:nvPr/>
        </p:nvSpPr>
        <p:spPr>
          <a:xfrm>
            <a:off x="68502" y="65315"/>
            <a:ext cx="9006998" cy="4980215"/>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sz="1800"/>
          </a:p>
        </p:txBody>
      </p:sp>
      <p:pic>
        <p:nvPicPr>
          <p:cNvPr id="12" name="Picture 2" descr="Oducal">
            <a:extLst>
              <a:ext uri="{FF2B5EF4-FFF2-40B4-BE49-F238E27FC236}">
                <a16:creationId xmlns:a16="http://schemas.microsoft.com/office/drawing/2014/main" id="{9BE6264C-2742-5EFF-F420-3FFA63E6C964}"/>
              </a:ext>
            </a:extLst>
          </p:cNvPr>
          <p:cNvPicPr>
            <a:picLocks noChangeAspect="1" noChangeArrowheads="1"/>
          </p:cNvPicPr>
          <p:nvPr/>
        </p:nvPicPr>
        <p:blipFill>
          <a:blip r:embed="rId3">
            <a:alphaModFix amt="20000"/>
            <a:extLst>
              <a:ext uri="{28A0092B-C50C-407E-A947-70E740481C1C}">
                <a14:useLocalDpi xmlns:a14="http://schemas.microsoft.com/office/drawing/2010/main" val="0"/>
              </a:ext>
            </a:extLst>
          </a:blip>
          <a:srcRect/>
          <a:stretch>
            <a:fillRect/>
          </a:stretch>
        </p:blipFill>
        <p:spPr bwMode="auto">
          <a:xfrm>
            <a:off x="7501419" y="4351867"/>
            <a:ext cx="1642581" cy="791633"/>
          </a:xfrm>
          <a:prstGeom prst="rect">
            <a:avLst/>
          </a:prstGeom>
          <a:noFill/>
          <a:extLst>
            <a:ext uri="{909E8E84-426E-40DD-AFC4-6F175D3DCCD1}">
              <a14:hiddenFill xmlns:a14="http://schemas.microsoft.com/office/drawing/2010/main">
                <a:solidFill>
                  <a:srgbClr val="FFFFFF"/>
                </a:solidFill>
              </a14:hiddenFill>
            </a:ext>
          </a:extLst>
        </p:spPr>
      </p:pic>
      <p:sp>
        <p:nvSpPr>
          <p:cNvPr id="13" name="CuadroTexto 12">
            <a:extLst>
              <a:ext uri="{FF2B5EF4-FFF2-40B4-BE49-F238E27FC236}">
                <a16:creationId xmlns:a16="http://schemas.microsoft.com/office/drawing/2014/main" id="{A0F5D40B-C0B1-582D-D862-0DB70C7AC1DD}"/>
              </a:ext>
            </a:extLst>
          </p:cNvPr>
          <p:cNvSpPr txBox="1"/>
          <p:nvPr/>
        </p:nvSpPr>
        <p:spPr>
          <a:xfrm>
            <a:off x="332015" y="221064"/>
            <a:ext cx="4620176" cy="523220"/>
          </a:xfrm>
          <a:prstGeom prst="rect">
            <a:avLst/>
          </a:prstGeom>
          <a:noFill/>
        </p:spPr>
        <p:txBody>
          <a:bodyPr wrap="none" rtlCol="0">
            <a:spAutoFit/>
          </a:bodyPr>
          <a:lstStyle/>
          <a:p>
            <a:r>
              <a:rPr lang="es-PE" sz="2800" b="1" u="sng" dirty="0">
                <a:solidFill>
                  <a:srgbClr val="002060"/>
                </a:solidFill>
                <a:latin typeface="Calibri" panose="020F0502020204030204" pitchFamily="34" charset="0"/>
                <a:cs typeface="Calibri" panose="020F0502020204030204" pitchFamily="34" charset="0"/>
              </a:rPr>
              <a:t>Cómo escribir código: R Script</a:t>
            </a:r>
          </a:p>
        </p:txBody>
      </p:sp>
      <p:sp>
        <p:nvSpPr>
          <p:cNvPr id="6" name="CuadroTexto 5">
            <a:extLst>
              <a:ext uri="{FF2B5EF4-FFF2-40B4-BE49-F238E27FC236}">
                <a16:creationId xmlns:a16="http://schemas.microsoft.com/office/drawing/2014/main" id="{C8E3C5B6-6D15-4F5F-C070-C4545BB8A4FA}"/>
              </a:ext>
            </a:extLst>
          </p:cNvPr>
          <p:cNvSpPr txBox="1"/>
          <p:nvPr/>
        </p:nvSpPr>
        <p:spPr>
          <a:xfrm>
            <a:off x="332015" y="900033"/>
            <a:ext cx="4613102" cy="3693319"/>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s-PE" altLang="es-PE" sz="1600" b="1" i="0" u="none" strike="noStrike" cap="none" normalizeH="0" baseline="0" dirty="0">
                <a:ln>
                  <a:noFill/>
                </a:ln>
                <a:solidFill>
                  <a:srgbClr val="002060"/>
                </a:solidFill>
                <a:effectLst/>
                <a:latin typeface="Söhne"/>
              </a:rPr>
              <a:t>Definición</a:t>
            </a:r>
            <a:r>
              <a:rPr kumimoji="0" lang="es-PE" altLang="es-PE" sz="1600" b="0" i="0" u="none" strike="noStrike" cap="none" normalizeH="0" baseline="0" dirty="0">
                <a:ln>
                  <a:noFill/>
                </a:ln>
                <a:solidFill>
                  <a:srgbClr val="002060"/>
                </a:solidFill>
                <a:effectLst/>
                <a:latin typeface="Söhne"/>
              </a:rPr>
              <a:t>: Un archivo R Script (.R) es un archivo de texto que contiene una serie de instrucciones escritas en el lenguaje de programación R.</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s-PE" altLang="es-PE" sz="1600" b="1" i="0" u="none" strike="noStrike" cap="none" normalizeH="0" baseline="0" dirty="0">
                <a:ln>
                  <a:noFill/>
                </a:ln>
                <a:solidFill>
                  <a:srgbClr val="002060"/>
                </a:solidFill>
                <a:effectLst/>
                <a:latin typeface="Söhne"/>
              </a:rPr>
              <a:t>Uso Principal</a:t>
            </a:r>
            <a:r>
              <a:rPr kumimoji="0" lang="es-PE" altLang="es-PE" sz="1600" b="0" i="0" u="none" strike="noStrike" cap="none" normalizeH="0" baseline="0" dirty="0">
                <a:ln>
                  <a:noFill/>
                </a:ln>
                <a:solidFill>
                  <a:srgbClr val="002060"/>
                </a:solidFill>
                <a:effectLst/>
                <a:latin typeface="Söhne"/>
              </a:rPr>
              <a:t>: Utilizado para escribir y ejecutar código R para análisis de datos, simulaciones, y cálculos estadísticos.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s-PE" altLang="es-PE" sz="1600" b="1" i="0" u="none" strike="noStrike" cap="none" normalizeH="0" baseline="0" dirty="0">
                <a:ln>
                  <a:noFill/>
                </a:ln>
                <a:solidFill>
                  <a:srgbClr val="002060"/>
                </a:solidFill>
                <a:effectLst/>
                <a:latin typeface="Söhne"/>
              </a:rPr>
              <a:t>Características</a:t>
            </a:r>
            <a:r>
              <a:rPr kumimoji="0" lang="es-PE" altLang="es-PE" sz="1600" b="0" i="0" u="none" strike="noStrike" cap="none" normalizeH="0" baseline="0" dirty="0">
                <a:ln>
                  <a:noFill/>
                </a:ln>
                <a:solidFill>
                  <a:srgbClr val="002060"/>
                </a:solidFill>
                <a:effectLst/>
                <a:latin typeface="Söhne"/>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s-PE" altLang="es-PE" sz="1600" b="0" i="0" u="none" strike="noStrike" cap="none" normalizeH="0" baseline="0" dirty="0">
                <a:ln>
                  <a:noFill/>
                </a:ln>
                <a:solidFill>
                  <a:srgbClr val="002060"/>
                </a:solidFill>
                <a:effectLst/>
                <a:latin typeface="Söhne"/>
              </a:rPr>
              <a:t>Puede incluir comentarios usando </a:t>
            </a:r>
            <a:r>
              <a:rPr kumimoji="0" lang="es-PE" altLang="es-PE" sz="1800" b="1" i="0" u="none" strike="noStrike" cap="none" normalizeH="0" baseline="0" dirty="0">
                <a:ln>
                  <a:noFill/>
                </a:ln>
                <a:solidFill>
                  <a:srgbClr val="002060"/>
                </a:solidFill>
                <a:effectLst/>
                <a:latin typeface="Söhne Mono"/>
              </a:rPr>
              <a:t>#</a:t>
            </a:r>
            <a:r>
              <a:rPr kumimoji="0" lang="es-PE" altLang="es-PE" sz="1600" b="0" i="0" u="none" strike="noStrike" cap="none" normalizeH="0" baseline="0" dirty="0">
                <a:ln>
                  <a:noFill/>
                </a:ln>
                <a:solidFill>
                  <a:srgbClr val="002060"/>
                </a:solidFill>
                <a:effectLst/>
                <a:latin typeface="Söhne"/>
              </a:rPr>
              <a:t> para explicar y separar secciones de código.</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s-PE" altLang="es-PE" sz="1600" b="0" i="0" u="none" strike="noStrike" cap="none" normalizeH="0" baseline="0" dirty="0">
                <a:ln>
                  <a:noFill/>
                </a:ln>
                <a:solidFill>
                  <a:srgbClr val="002060"/>
                </a:solidFill>
                <a:effectLst/>
                <a:latin typeface="Söhne"/>
              </a:rPr>
              <a:t>Ideal para desarrollo y pruebas de funciones y scripts de análisis.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s-PE" altLang="es-PE" sz="1600" b="0" i="0" u="none" strike="noStrike" cap="none" normalizeH="0" baseline="0" dirty="0">
                <a:ln>
                  <a:noFill/>
                </a:ln>
                <a:solidFill>
                  <a:srgbClr val="002060"/>
                </a:solidFill>
                <a:effectLst/>
                <a:latin typeface="Söhne"/>
              </a:rPr>
              <a:t>Ejecución secuencial de código, útil para depuración y desarrollo iterativo</a:t>
            </a:r>
          </a:p>
          <a:p>
            <a:pPr marL="285750" indent="-285750">
              <a:spcAft>
                <a:spcPts val="600"/>
              </a:spcAft>
              <a:buFont typeface="Wingdings" panose="05000000000000000000" pitchFamily="2" charset="2"/>
              <a:buChar char="q"/>
            </a:pPr>
            <a:endParaRPr lang="es-PE" sz="2400" dirty="0">
              <a:solidFill>
                <a:srgbClr val="002060"/>
              </a:solidFill>
              <a:latin typeface="Calibri" panose="020F0502020204030204" pitchFamily="34" charset="0"/>
              <a:cs typeface="Calibri" panose="020F0502020204030204" pitchFamily="34" charset="0"/>
            </a:endParaRPr>
          </a:p>
        </p:txBody>
      </p:sp>
      <p:pic>
        <p:nvPicPr>
          <p:cNvPr id="2056" name="Picture 8" descr="Saving an R script - YouTube">
            <a:extLst>
              <a:ext uri="{FF2B5EF4-FFF2-40B4-BE49-F238E27FC236}">
                <a16:creationId xmlns:a16="http://schemas.microsoft.com/office/drawing/2014/main" id="{3C16C4AF-55D4-7156-BF99-1F48B5F35DA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71579" b="54713"/>
          <a:stretch/>
        </p:blipFill>
        <p:spPr bwMode="auto">
          <a:xfrm>
            <a:off x="5208630" y="900033"/>
            <a:ext cx="3511629" cy="31474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0871805"/>
      </p:ext>
    </p:extLst>
  </p:cSld>
  <p:clrMapOvr>
    <a:masterClrMapping/>
  </p:clrMapOvr>
</p:sld>
</file>

<file path=ppt/theme/theme1.xml><?xml version="1.0" encoding="utf-8"?>
<a:theme xmlns:a="http://schemas.openxmlformats.org/drawingml/2006/main" name="Cordelia template">
  <a:themeElements>
    <a:clrScheme name="Custom 347">
      <a:dk1>
        <a:srgbClr val="263238"/>
      </a:dk1>
      <a:lt1>
        <a:srgbClr val="FFFFFF"/>
      </a:lt1>
      <a:dk2>
        <a:srgbClr val="607D8B"/>
      </a:dk2>
      <a:lt2>
        <a:srgbClr val="ECEFF1"/>
      </a:lt2>
      <a:accent1>
        <a:srgbClr val="0091EA"/>
      </a:accent1>
      <a:accent2>
        <a:srgbClr val="0053A3"/>
      </a:accent2>
      <a:accent3>
        <a:srgbClr val="607D8B"/>
      </a:accent3>
      <a:accent4>
        <a:srgbClr val="CFD8DC"/>
      </a:accent4>
      <a:accent5>
        <a:srgbClr val="ECEFF1"/>
      </a:accent5>
      <a:accent6>
        <a:srgbClr val="ACDBF8"/>
      </a:accent6>
      <a:hlink>
        <a:srgbClr val="0091EA"/>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963</TotalTime>
  <Words>2187</Words>
  <Application>Microsoft Office PowerPoint</Application>
  <PresentationFormat>Presentación en pantalla (16:9)</PresentationFormat>
  <Paragraphs>232</Paragraphs>
  <Slides>34</Slides>
  <Notes>34</Notes>
  <HiddenSlides>0</HiddenSlides>
  <MMClips>0</MMClips>
  <ScaleCrop>false</ScaleCrop>
  <HeadingPairs>
    <vt:vector size="6" baseType="variant">
      <vt:variant>
        <vt:lpstr>Fuentes usadas</vt:lpstr>
      </vt:variant>
      <vt:variant>
        <vt:i4>8</vt:i4>
      </vt:variant>
      <vt:variant>
        <vt:lpstr>Tema</vt:lpstr>
      </vt:variant>
      <vt:variant>
        <vt:i4>1</vt:i4>
      </vt:variant>
      <vt:variant>
        <vt:lpstr>Títulos de diapositiva</vt:lpstr>
      </vt:variant>
      <vt:variant>
        <vt:i4>34</vt:i4>
      </vt:variant>
    </vt:vector>
  </HeadingPairs>
  <TitlesOfParts>
    <vt:vector size="43" baseType="lpstr">
      <vt:lpstr>Söhne Mono</vt:lpstr>
      <vt:lpstr>Calibri</vt:lpstr>
      <vt:lpstr>Roboto Slab</vt:lpstr>
      <vt:lpstr>Source Sans Pro</vt:lpstr>
      <vt:lpstr>Arial</vt:lpstr>
      <vt:lpstr>Fira Code</vt:lpstr>
      <vt:lpstr>Wingdings</vt:lpstr>
      <vt:lpstr>Söhne</vt:lpstr>
      <vt:lpstr>Cordelia template</vt:lpstr>
      <vt:lpstr>Fundamentos de R para Ciencias Sociales y Gestión Pública</vt:lpstr>
      <vt:lpstr>El R como herramienta para el análisis estadístico</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Fundamentos de R para Ciencias Sociales y Gestión Pública</dc:title>
  <dc:creator>PC</dc:creator>
  <cp:lastModifiedBy>Christian Chiroque</cp:lastModifiedBy>
  <cp:revision>73</cp:revision>
  <dcterms:modified xsi:type="dcterms:W3CDTF">2023-11-12T00:45:10Z</dcterms:modified>
</cp:coreProperties>
</file>